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85" r:id="rId2"/>
    <p:sldId id="270" r:id="rId3"/>
    <p:sldId id="317" r:id="rId4"/>
    <p:sldId id="280" r:id="rId5"/>
    <p:sldId id="320" r:id="rId6"/>
    <p:sldId id="321" r:id="rId7"/>
    <p:sldId id="281" r:id="rId8"/>
    <p:sldId id="282" r:id="rId9"/>
    <p:sldId id="283" r:id="rId10"/>
    <p:sldId id="343" r:id="rId11"/>
    <p:sldId id="329" r:id="rId12"/>
    <p:sldId id="332" r:id="rId13"/>
    <p:sldId id="342" r:id="rId14"/>
    <p:sldId id="333" r:id="rId15"/>
    <p:sldId id="347" r:id="rId16"/>
    <p:sldId id="301" r:id="rId17"/>
    <p:sldId id="307" r:id="rId18"/>
    <p:sldId id="325" r:id="rId19"/>
    <p:sldId id="309" r:id="rId20"/>
    <p:sldId id="330" r:id="rId21"/>
    <p:sldId id="334" r:id="rId22"/>
    <p:sldId id="339" r:id="rId23"/>
    <p:sldId id="349" r:id="rId24"/>
    <p:sldId id="310" r:id="rId25"/>
    <p:sldId id="311" r:id="rId26"/>
    <p:sldId id="318" r:id="rId27"/>
    <p:sldId id="345" r:id="rId28"/>
    <p:sldId id="319" r:id="rId29"/>
    <p:sldId id="322" r:id="rId30"/>
    <p:sldId id="341" r:id="rId31"/>
    <p:sldId id="336" r:id="rId32"/>
    <p:sldId id="335" r:id="rId33"/>
    <p:sldId id="346" r:id="rId34"/>
    <p:sldId id="331" r:id="rId35"/>
    <p:sldId id="305" r:id="rId36"/>
    <p:sldId id="306" r:id="rId37"/>
    <p:sldId id="316" r:id="rId38"/>
    <p:sldId id="300" r:id="rId39"/>
    <p:sldId id="337" r:id="rId40"/>
    <p:sldId id="338" r:id="rId41"/>
    <p:sldId id="340" r:id="rId42"/>
    <p:sldId id="315" r:id="rId43"/>
    <p:sldId id="323" r:id="rId44"/>
    <p:sldId id="324" r:id="rId45"/>
    <p:sldId id="344" r:id="rId46"/>
    <p:sldId id="314" r:id="rId47"/>
    <p:sldId id="313" r:id="rId48"/>
    <p:sldId id="348" r:id="rId49"/>
    <p:sldId id="304" r:id="rId50"/>
    <p:sldId id="328" r:id="rId51"/>
    <p:sldId id="327" r:id="rId52"/>
    <p:sldId id="298" r:id="rId53"/>
  </p:sldIdLst>
  <p:sldSz cx="9144000" cy="5143500" type="screen16x9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90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3300"/>
    <a:srgbClr val="5C0000"/>
    <a:srgbClr val="00FF00"/>
    <a:srgbClr val="691DD9"/>
    <a:srgbClr val="008000"/>
    <a:srgbClr val="4C004C"/>
    <a:srgbClr val="660066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25"/>
    <p:restoredTop sz="84976" autoAdjust="0"/>
  </p:normalViewPr>
  <p:slideViewPr>
    <p:cSldViewPr showGuides="1">
      <p:cViewPr varScale="1">
        <p:scale>
          <a:sx n="117" d="100"/>
          <a:sy n="117" d="100"/>
        </p:scale>
        <p:origin x="544" y="168"/>
      </p:cViewPr>
      <p:guideLst>
        <p:guide orient="horz" pos="1620"/>
        <p:guide pos="290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74" d="100"/>
          <a:sy n="74" d="100"/>
        </p:scale>
        <p:origin x="211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615D015-5F02-4C8B-BDE8-9E3503CF5293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2020/3/6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/>
            <a:fld id="{9A0DB2DC-4C9A-4742-B13C-FB6460FD3503}" type="slidenum">
              <a:rPr lang="zh-CN" altLang="en-US" sz="1200" b="0" dirty="0"/>
              <a:t>‹#›</a:t>
            </a:fld>
            <a:endParaRPr lang="zh-CN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6489251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95ADEC-AC30-485C-8D29-282E410FDD31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2020/3/6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0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/>
            <a:fld id="{9A0DB2DC-4C9A-4742-B13C-FB6460FD3503}" type="slidenum">
              <a:rPr lang="zh-CN" altLang="en-US" sz="1200" b="0" dirty="0"/>
              <a:t>‹#›</a:t>
            </a:fld>
            <a:endParaRPr lang="zh-CN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38170523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同学们大家好，</a:t>
            </a:r>
            <a:r>
              <a:rPr lang="zh-CN" altLang="en-US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我是新华中学的吕文慧。</a:t>
            </a:r>
            <a:r>
              <a:rPr lang="zh-CN" altLang="zh-CN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今天我们主要复习的内容是</a:t>
            </a:r>
            <a:r>
              <a:rPr lang="en-US" altLang="zh-CN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1-9</a:t>
            </a:r>
            <a:r>
              <a:rPr lang="zh-CN" altLang="zh-CN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单元所涉及到的推断题</a:t>
            </a:r>
            <a:r>
              <a:rPr lang="zh-CN" altLang="en-US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复习</a:t>
            </a:r>
            <a:r>
              <a:rPr lang="zh-CN" altLang="zh-CN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。</a:t>
            </a:r>
            <a:endParaRPr lang="zh-CN" altLang="zh-CN" sz="18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879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推断题在初中化学习题中非常常见，命题内容主要涉及典型物质性质和物质间的相互联系，这类题型考查知识面广、灵活性强、综合度高，是考查学生求异思维、发散思维、抽象思维及逻辑推理能力的一类好题。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9120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做题时，我们要认真审题，分析寻找突破口，最后将结果代入题目中检查。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解决这类问题的关键在于寻找突破口</a:t>
            </a:r>
            <a:r>
              <a:rPr lang="zh-CN" altLang="en-US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。</a:t>
            </a:r>
            <a:endParaRPr lang="en-US" altLang="zh-CN" sz="1200" b="1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今天我们就一起来总结推断题的常见突破口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147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推断题中常见的突破口一般有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……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072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首先我们来总结物质的颜色。我们所学的固态物质除了白色，最常见的就是黑色和红色的了，同学们想一想，你都学过哪些黑色和红色的固体呢？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440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黑色固体有：铁粉、碳、氧化铜、二氧化锰、四氧化三铁 其中单质是铁和碳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红色固体有：铜、氧化铁、红磷、氧化汞，其中单质是铜和红磷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237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另外，还有黄色的硫，暗紫色的高锰酸钾。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324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其中黑色固体和红色固体相互转化涉及到很多反应，这些反应常常是题干中隐含的已知条件。</a:t>
            </a:r>
            <a:r>
              <a:rPr lang="zh-CN" altLang="en-US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同学们想一想都有哪些反应？</a:t>
            </a:r>
            <a:endParaRPr lang="en-US" altLang="zh-CN" sz="1200" b="1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例如固体由黑色变成红色的反应，碳还原氧化铜（置换），一氧化碳还原氧化铜（不是置换）。红色固体变黑的反应有：铜和氧气加热生成氧化铜，一氧化碳还原氧化铁（工业炼铁的主要反应原理）。黑色固体变黑的反应有碳或一氧化碳或氢气还原四氧化三铁。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735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溶液的颜色：有特殊颜色的溶液中含有特殊的离子，例如蓝色溶液中含有铜离子，如……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283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溶液的颜色：有特殊颜色的溶液中含有特殊的离子，例如蓝色溶液中含有铜离子，如……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217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下面我们一起做一个例题（例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）</a:t>
            </a:r>
            <a:r>
              <a:rPr lang="en-US" altLang="zh-CN" sz="1200" b="1" kern="120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……</a:t>
            </a:r>
            <a:r>
              <a:rPr lang="zh-CN" altLang="en-US" sz="1200" b="1" kern="120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（）</a:t>
            </a:r>
            <a:endParaRPr lang="en-US" altLang="zh-CN" sz="1200" b="1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  我们一起来分析。首先认真审题，勾画已知条件。寻找突破口，检查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9084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8864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常见的突破口还有物质的状态。常见固体单质有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Fe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Cu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S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；</a:t>
            </a:r>
            <a:endParaRPr lang="en-US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固体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氧化物有：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Fe</a:t>
            </a:r>
            <a:r>
              <a:rPr lang="en-US" altLang="zh-CN" sz="1200" b="1" kern="1200" baseline="-250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O</a:t>
            </a:r>
            <a:r>
              <a:rPr lang="en-US" altLang="zh-CN" sz="1200" b="1" kern="1200" baseline="-250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 Fe</a:t>
            </a:r>
            <a:r>
              <a:rPr lang="en-US" altLang="zh-CN" sz="1200" b="1" kern="1200" baseline="-250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O</a:t>
            </a:r>
            <a:r>
              <a:rPr lang="en-US" altLang="zh-CN" sz="1200" b="1" kern="1200" baseline="-250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1200" b="1" kern="1200" dirty="0" err="1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CuO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1200" b="1" kern="1200" dirty="0" err="1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CaO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MnO</a:t>
            </a:r>
            <a:r>
              <a:rPr lang="en-US" altLang="zh-CN" sz="1200" b="1" kern="1200" baseline="-250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等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486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气体单质有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H</a:t>
            </a:r>
            <a:r>
              <a:rPr lang="en-US" altLang="zh-CN" sz="1200" kern="1200" baseline="-250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N</a:t>
            </a:r>
            <a:r>
              <a:rPr lang="en-US" altLang="zh-CN" sz="1200" kern="1200" baseline="-250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O</a:t>
            </a:r>
            <a:r>
              <a:rPr lang="en-US" altLang="zh-CN" sz="1200" kern="1200" baseline="-250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；化合物有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CO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CO</a:t>
            </a:r>
            <a:r>
              <a:rPr lang="en-US" altLang="zh-CN" sz="1200" kern="1200" baseline="-250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CH</a:t>
            </a:r>
            <a:r>
              <a:rPr lang="en-US" altLang="zh-CN" sz="1200" kern="1200" baseline="-250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；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这些气体还各有特点，比如氢气是最轻的气体，二氧化碳能使澄清石灰水变浑浊，一氧化碳是有毒气体，甲烷是最简单的有机物。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常温下呈液态的物质有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H2O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、过氧化氢、乙醇</a:t>
            </a:r>
            <a:r>
              <a:rPr lang="zh-CN" altLang="en-US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。水是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……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850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常见的突破口三 特殊的反应条件 点燃通常是有氧气参加的反应……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462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下面我们一起来看例题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3 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读题 勾画已知条件找突破口，可以根据多条线索推测，最后将结果代入检查符合题意。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25932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同学们大家好，</a:t>
            </a:r>
            <a:r>
              <a:rPr lang="zh-CN" altLang="en-US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我是新华中学的吕文慧。</a:t>
            </a:r>
            <a:r>
              <a:rPr lang="zh-CN" altLang="zh-CN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今天我们主要复习的内容是</a:t>
            </a:r>
            <a:r>
              <a:rPr lang="en-US" altLang="zh-CN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1-9</a:t>
            </a:r>
            <a:r>
              <a:rPr lang="zh-CN" altLang="zh-CN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单元所涉及到的推断题</a:t>
            </a:r>
            <a:r>
              <a:rPr lang="zh-CN" altLang="en-US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复习</a:t>
            </a:r>
            <a:r>
              <a:rPr lang="zh-CN" altLang="zh-CN" sz="18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。</a:t>
            </a:r>
            <a:endParaRPr lang="zh-CN" altLang="zh-CN" sz="18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4541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常见的突破口还有物质的特殊组成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676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0595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965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9773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元素或物质之最</a:t>
            </a:r>
            <a:r>
              <a:rPr lang="zh-CN" altLang="en-US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也是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常见的突破口，同学们来一起思考</a:t>
            </a:r>
            <a:r>
              <a:rPr lang="zh-CN" altLang="en-US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并填空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……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625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3773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17146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除此之外常见的突破口还有物质的用途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105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除此之外常见的突破口还有物质的用途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10013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还有就是利用物质的化学性质来推理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 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这节课我们总结了推断题的突破口，希望对大家今后做题有所帮助</a:t>
            </a:r>
            <a:endParaRPr lang="en-US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67780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还有就是利用物质的化学性质来推理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 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这节课我们总结了推断题的突破口，希望对大家今后做题有所帮助</a:t>
            </a:r>
            <a:endParaRPr lang="en-US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74880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31405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78141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下面我们一起做一个例题（例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）</a:t>
            </a:r>
            <a:r>
              <a:rPr lang="en-US" altLang="zh-CN" sz="1200" b="1" kern="120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……</a:t>
            </a:r>
            <a:r>
              <a:rPr lang="zh-CN" altLang="en-US" sz="1200" b="1" kern="120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（）</a:t>
            </a:r>
            <a:endParaRPr lang="en-US" altLang="zh-CN" sz="1200" b="1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  我们一起来分析。首先认真审题，勾画已知条件。寻找突破口，检查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76405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下面我们通过练习来体会这些隐含的已知条件。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……</a:t>
            </a:r>
            <a:r>
              <a:rPr lang="en-US" altLang="zh-CN" sz="1200" b="1" kern="1200" baseline="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下面我们来分析，首先勾画已知条件寻找突破口，最后检查，把物质带入验证是否符合题意，这样我们就完成了这道题。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14593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下面我们通过例题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来体会一下</a:t>
            </a:r>
            <a:endParaRPr lang="zh-CN" altLang="zh-CN" sz="1200" kern="1200" dirty="0">
              <a:solidFill>
                <a:schemeClr val="tx1"/>
              </a:solidFill>
              <a:effectLst/>
              <a:latin typeface="Calibri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3908D-F498-4988-9589-7EE9D9467BB8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4601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>
                <a:solidFill>
                  <a:schemeClr val="tx1"/>
                </a:solidFill>
                <a:effectLst/>
                <a:latin typeface="Calibri" pitchFamily="34" charset="0"/>
                <a:ea typeface="宋体" panose="02010600030101010101" pitchFamily="2" charset="-122"/>
                <a:cs typeface="+mn-cs"/>
              </a:rPr>
              <a:t>这节课我们就上到这里，同学们再见。</a:t>
            </a:r>
          </a:p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1515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1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417D134C-D0E4-4335-B95C-2C284C9EAAC9}" type="datetime1">
              <a:rPr kumimoji="0" lang="zh-CN" altLang="en-US" i="0" kern="1200" cap="none" spc="0" normalizeH="0" baseline="0" noProof="0">
                <a:latin typeface="Arial" panose="020B0604020202020204" pitchFamily="34" charset="0"/>
                <a:ea typeface="+mn-ea"/>
                <a:cs typeface="+mn-cs"/>
              </a:rPr>
              <a:t>2020/3/6</a:t>
            </a:fld>
            <a:endParaRPr kumimoji="0" lang="en-US" altLang="zh-CN" sz="1800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i="0" kern="1200" cap="none" spc="0" normalizeH="0" baseline="0" noProof="0"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898989"/>
                </a:solidFill>
                <a:ea typeface="微软雅黑" panose="020B0503020204020204" pitchFamily="34" charset="-122"/>
              </a:rPr>
              <a:t>‹#›</a:t>
            </a:fld>
            <a:endParaRPr lang="zh-CN" altLang="en-US" sz="1200" b="0" dirty="0">
              <a:solidFill>
                <a:srgbClr val="898989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5A5BEA2C-EC9F-4AD3-8263-FA120A851DE5}" type="datetime1">
              <a:rPr kumimoji="0" lang="zh-CN" altLang="en-US" i="0" kern="1200" cap="none" spc="0" normalizeH="0" baseline="0" noProof="0">
                <a:latin typeface="Arial" panose="020B0604020202020204" pitchFamily="34" charset="0"/>
                <a:ea typeface="+mn-ea"/>
                <a:cs typeface="+mn-cs"/>
              </a:rPr>
              <a:t>2020/3/6</a:t>
            </a:fld>
            <a:endParaRPr kumimoji="0" lang="en-US" altLang="zh-CN" sz="1800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i="0" kern="1200" cap="none" spc="0" normalizeH="0" baseline="0" noProof="0"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898989"/>
                </a:solidFill>
                <a:ea typeface="微软雅黑" panose="020B0503020204020204" pitchFamily="34" charset="-122"/>
              </a:rPr>
              <a:t>‹#›</a:t>
            </a:fld>
            <a:endParaRPr lang="zh-CN" altLang="en-US" sz="1200" b="0" dirty="0">
              <a:solidFill>
                <a:srgbClr val="898989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2765F227-3162-496A-8819-E3EFA1762BF7}" type="datetime1">
              <a:rPr kumimoji="0" lang="zh-CN" altLang="en-US" i="0" kern="1200" cap="none" spc="0" normalizeH="0" baseline="0" noProof="0">
                <a:latin typeface="Arial" panose="020B0604020202020204" pitchFamily="34" charset="0"/>
                <a:ea typeface="+mn-ea"/>
                <a:cs typeface="+mn-cs"/>
              </a:rPr>
              <a:t>2020/3/6</a:t>
            </a:fld>
            <a:endParaRPr kumimoji="0" lang="en-US" altLang="zh-CN" sz="1800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i="0" kern="1200" cap="none" spc="0" normalizeH="0" baseline="0" noProof="0"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898989"/>
                </a:solidFill>
                <a:ea typeface="微软雅黑" panose="020B0503020204020204" pitchFamily="34" charset="-122"/>
              </a:rPr>
              <a:t>‹#›</a:t>
            </a:fld>
            <a:endParaRPr lang="zh-CN" altLang="en-US" sz="1200" b="0" dirty="0">
              <a:solidFill>
                <a:srgbClr val="898989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日期占位符 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A0D5C690-8B1C-4563-A887-79A030443ED2}" type="datetime1">
              <a:rPr kumimoji="0" lang="zh-CN" altLang="en-US" i="0" kern="1200" cap="none" spc="0" normalizeH="0" baseline="0" noProof="0">
                <a:latin typeface="Arial" panose="020B0604020202020204" pitchFamily="34" charset="0"/>
                <a:ea typeface="+mn-ea"/>
                <a:cs typeface="+mn-cs"/>
              </a:rPr>
              <a:t>2020/3/6</a:t>
            </a:fld>
            <a:endParaRPr kumimoji="0" lang="en-US" altLang="zh-CN" sz="1800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i="0" kern="1200" cap="none" spc="0" normalizeH="0" baseline="0" noProof="0"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898989"/>
                </a:solidFill>
                <a:ea typeface="微软雅黑" panose="020B0503020204020204" pitchFamily="34" charset="-122"/>
              </a:rPr>
              <a:t>‹#›</a:t>
            </a:fld>
            <a:endParaRPr lang="zh-CN" altLang="en-US" sz="1200" b="0" dirty="0">
              <a:solidFill>
                <a:srgbClr val="898989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日期占位符 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82B14FEC-ADF8-4C12-A035-93060A9B2044}" type="datetime1">
              <a:rPr kumimoji="0" lang="zh-CN" altLang="en-US" i="0" kern="1200" cap="none" spc="0" normalizeH="0" baseline="0" noProof="0">
                <a:latin typeface="Arial" panose="020B0604020202020204" pitchFamily="34" charset="0"/>
                <a:ea typeface="+mn-ea"/>
                <a:cs typeface="+mn-cs"/>
              </a:rPr>
              <a:t>2020/3/6</a:t>
            </a:fld>
            <a:endParaRPr kumimoji="0" lang="en-US" altLang="zh-CN" sz="1800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页脚占位符 4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i="0" kern="1200" cap="none" spc="0" normalizeH="0" baseline="0" noProof="0"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898989"/>
                </a:solidFill>
                <a:ea typeface="微软雅黑" panose="020B0503020204020204" pitchFamily="34" charset="-122"/>
              </a:rPr>
              <a:t>‹#›</a:t>
            </a:fld>
            <a:endParaRPr lang="zh-CN" altLang="en-US" sz="1200" b="0" dirty="0">
              <a:solidFill>
                <a:srgbClr val="898989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2916238" y="4865688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1FEBCF55-5A05-464B-8338-546D871B3A22}" type="datetime1">
              <a:rPr kumimoji="0" lang="zh-CN" altLang="en-US" i="0" kern="1200" cap="none" spc="0" normalizeH="0" baseline="0" noProof="0">
                <a:latin typeface="Arial" panose="020B0604020202020204" pitchFamily="34" charset="0"/>
                <a:ea typeface="+mn-ea"/>
                <a:cs typeface="+mn-cs"/>
              </a:rPr>
              <a:t>2020/3/6</a:t>
            </a:fld>
            <a:endParaRPr kumimoji="0" lang="en-US" altLang="zh-CN" sz="1800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898989"/>
                </a:solidFill>
                <a:ea typeface="微软雅黑" panose="020B0503020204020204" pitchFamily="34" charset="-122"/>
              </a:rPr>
              <a:t>‹#›</a:t>
            </a:fld>
            <a:endParaRPr lang="zh-CN" altLang="en-US" sz="1200" b="0" dirty="0">
              <a:solidFill>
                <a:srgbClr val="898989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日期占位符 1"/>
          <p:cNvSpPr>
            <a:spLocks noGrp="1"/>
          </p:cNvSpPr>
          <p:nvPr>
            <p:ph type="dt" sz="half" idx="2"/>
          </p:nvPr>
        </p:nvSpPr>
        <p:spPr bwMode="auto"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63B2305E-AB79-4B4D-92B3-4ADD2ABC4D20}" type="datetime1">
              <a:rPr kumimoji="0" lang="zh-CN" altLang="en-US" i="0" kern="1200" cap="none" spc="0" normalizeH="0" baseline="0" noProof="0">
                <a:latin typeface="Arial" panose="020B0604020202020204" pitchFamily="34" charset="0"/>
                <a:ea typeface="+mn-ea"/>
                <a:cs typeface="+mn-cs"/>
              </a:rPr>
              <a:t>2020/3/6</a:t>
            </a:fld>
            <a:endParaRPr kumimoji="0" lang="en-US" altLang="zh-CN" sz="1800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页脚占位符 2"/>
          <p:cNvSpPr>
            <a:spLocks noGrp="1"/>
          </p:cNvSpPr>
          <p:nvPr>
            <p:ph type="ftr" sz="quarter" idx="3"/>
          </p:nvPr>
        </p:nvSpPr>
        <p:spPr bwMode="auto"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en-US" altLang="zh-CN" i="0" kern="1200" cap="none" spc="0" normalizeH="0" baseline="0" noProof="0"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灯片编号占位符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898989"/>
                </a:solidFill>
                <a:ea typeface="微软雅黑" panose="020B0503020204020204" pitchFamily="34" charset="-122"/>
              </a:rPr>
              <a:t>‹#›</a:t>
            </a:fld>
            <a:endParaRPr lang="zh-CN" altLang="en-US" sz="1200" b="0" dirty="0">
              <a:solidFill>
                <a:srgbClr val="898989"/>
              </a:solidFill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FCFD">
                <a:alpha val="100000"/>
              </a:srgbClr>
            </a:gs>
            <a:gs pos="44000">
              <a:srgbClr val="DCE3EF">
                <a:alpha val="100000"/>
              </a:srgbClr>
            </a:gs>
            <a:gs pos="83000">
              <a:srgbClr val="DCE3EF">
                <a:alpha val="100000"/>
              </a:srgbClr>
            </a:gs>
            <a:gs pos="100000">
              <a:srgbClr val="E8ECF4">
                <a:alpha val="100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8"/>
          <p:cNvSpPr>
            <a:spLocks noChangeArrowheads="1"/>
          </p:cNvSpPr>
          <p:nvPr/>
        </p:nvSpPr>
        <p:spPr bwMode="auto">
          <a:xfrm>
            <a:off x="-1587" y="747713"/>
            <a:ext cx="9193213" cy="109538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17463" y="1419225"/>
            <a:ext cx="8229600" cy="6381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zh-CN" dirty="0"/>
              <a:t>单击此处编辑母版标题样式</a:t>
            </a:r>
          </a:p>
        </p:txBody>
      </p:sp>
      <p:sp>
        <p:nvSpPr>
          <p:cNvPr id="1028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</a:p>
          <a:p>
            <a:pPr lvl="1"/>
            <a:r>
              <a:rPr lang="zh-CN" altLang="zh-CN" dirty="0"/>
              <a:t>第二级</a:t>
            </a:r>
          </a:p>
          <a:p>
            <a:pPr lvl="2"/>
            <a:r>
              <a:rPr lang="zh-CN" altLang="zh-CN" dirty="0"/>
              <a:t>第三级</a:t>
            </a:r>
          </a:p>
          <a:p>
            <a:pPr lvl="3"/>
            <a:r>
              <a:rPr lang="zh-CN" altLang="zh-CN" dirty="0"/>
              <a:t>第四级</a:t>
            </a:r>
          </a:p>
          <a:p>
            <a:pPr lvl="4"/>
            <a:r>
              <a:rPr lang="zh-CN" altLang="zh-CN" dirty="0"/>
              <a:t>第五级</a:t>
            </a:r>
          </a:p>
        </p:txBody>
      </p:sp>
      <p:sp>
        <p:nvSpPr>
          <p:cNvPr id="1033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 b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9859410-AF7B-45D9-8D7A-1735B3775282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2020/3/6</a:t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4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 b="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35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898989"/>
                </a:solidFill>
                <a:ea typeface="微软雅黑" panose="020B0503020204020204" pitchFamily="34" charset="-122"/>
              </a:rPr>
              <a:t>‹#›</a:t>
            </a:fld>
            <a:endParaRPr lang="zh-CN" altLang="en-US" sz="1200" b="0" dirty="0">
              <a:solidFill>
                <a:srgbClr val="898989"/>
              </a:solidFill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print"/>
          <a:srcRect b="31929"/>
          <a:stretch>
            <a:fillRect/>
          </a:stretch>
        </p:blipFill>
        <p:spPr>
          <a:xfrm>
            <a:off x="6408712" y="-4291"/>
            <a:ext cx="2735288" cy="742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矩形 1"/>
          <p:cNvSpPr/>
          <p:nvPr/>
        </p:nvSpPr>
        <p:spPr>
          <a:xfrm>
            <a:off x="1779850" y="200134"/>
            <a:ext cx="357020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 w="0">
                  <a:solidFill>
                    <a:srgbClr val="5C0000"/>
                  </a:solidFill>
                </a:ln>
                <a:solidFill>
                  <a:srgbClr val="5C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天津市新华中学初中级部</a:t>
            </a:r>
          </a:p>
        </p:txBody>
      </p:sp>
      <p:pic>
        <p:nvPicPr>
          <p:cNvPr id="3" name="Picture 2" descr="http://www.xinhuaedu.cn/wp-content/uploads/2012/05/xinhuaxiaohui.png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93675" y="19050"/>
            <a:ext cx="527050" cy="6953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marL="914400" indent="-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方正综艺简体"/>
          <a:sym typeface="Calibri" pitchFamily="34" charset="0"/>
        </a:defRPr>
      </a:lvl1pPr>
      <a:lvl2pPr marL="914400" indent="-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方正综艺简体" charset="-122"/>
          <a:cs typeface="方正综艺简体"/>
          <a:sym typeface="Calibri" pitchFamily="34" charset="0"/>
        </a:defRPr>
      </a:lvl2pPr>
      <a:lvl3pPr marL="914400" indent="-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方正综艺简体" charset="-122"/>
          <a:cs typeface="方正综艺简体"/>
          <a:sym typeface="Calibri" pitchFamily="34" charset="0"/>
        </a:defRPr>
      </a:lvl3pPr>
      <a:lvl4pPr marL="914400" indent="-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方正综艺简体" charset="-122"/>
          <a:cs typeface="方正综艺简体"/>
          <a:sym typeface="Calibri" pitchFamily="34" charset="0"/>
        </a:defRPr>
      </a:lvl4pPr>
      <a:lvl5pPr marL="914400" indent="-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方正综艺简体" charset="-122"/>
          <a:cs typeface="方正综艺简体"/>
          <a:sym typeface="Calibri" pitchFamily="34" charset="0"/>
        </a:defRPr>
      </a:lvl5pPr>
      <a:lvl6pPr marL="1371600" indent="-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方正综艺简体" charset="-122"/>
          <a:sym typeface="Calibri" pitchFamily="34" charset="0"/>
        </a:defRPr>
      </a:lvl6pPr>
      <a:lvl7pPr marL="1828800" indent="-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方正综艺简体" charset="-122"/>
          <a:sym typeface="Calibri" pitchFamily="34" charset="0"/>
        </a:defRPr>
      </a:lvl7pPr>
      <a:lvl8pPr marL="2286000" indent="-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方正综艺简体" charset="-122"/>
          <a:sym typeface="Calibri" pitchFamily="34" charset="0"/>
        </a:defRPr>
      </a:lvl8pPr>
      <a:lvl9pPr marL="2743200" indent="-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方正综艺简体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http://image.tigu.cn/pic/cpic/3/3005/30052591-1.png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http://www.pep.com.cn/czhx/xshzx/kshmtx/zhtfx/201009/W020100920493954959468.jpg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1"/>
          <p:cNvSpPr txBox="1"/>
          <p:nvPr/>
        </p:nvSpPr>
        <p:spPr>
          <a:xfrm>
            <a:off x="2771800" y="3651870"/>
            <a:ext cx="396044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5C0000"/>
                </a:solidFill>
                <a:latin typeface="+mn-ea"/>
              </a:rPr>
              <a:t>天津市新华中学  吕文慧</a:t>
            </a:r>
            <a:endParaRPr lang="en-US" altLang="zh-CN" sz="2000" b="1" dirty="0">
              <a:solidFill>
                <a:srgbClr val="5C0000"/>
              </a:solidFill>
              <a:latin typeface="+mn-ea"/>
            </a:endParaRPr>
          </a:p>
          <a:p>
            <a:pPr marL="0" lvl="0" indent="0" algn="ctr" eaLnBrk="1" hangingPunct="1">
              <a:spcBef>
                <a:spcPct val="0"/>
              </a:spcBef>
              <a:buNone/>
            </a:pPr>
            <a:endParaRPr lang="en-US" altLang="zh-CN" sz="2000" b="1" dirty="0">
              <a:solidFill>
                <a:srgbClr val="5C0000"/>
              </a:solidFill>
              <a:latin typeface="+mn-ea"/>
            </a:endParaRPr>
          </a:p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5C0000"/>
                </a:solidFill>
                <a:latin typeface="+mn-ea"/>
              </a:rPr>
              <a:t>指导教师：魏欣  </a:t>
            </a:r>
          </a:p>
        </p:txBody>
      </p:sp>
      <p:sp>
        <p:nvSpPr>
          <p:cNvPr id="9219" name="矩形 4"/>
          <p:cNvSpPr/>
          <p:nvPr/>
        </p:nvSpPr>
        <p:spPr>
          <a:xfrm>
            <a:off x="0" y="1851670"/>
            <a:ext cx="9144000" cy="1348730"/>
          </a:xfrm>
          <a:prstGeom prst="rect">
            <a:avLst/>
          </a:prstGeom>
          <a:solidFill>
            <a:srgbClr val="5C0000"/>
          </a:solidFill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3600" b="1" dirty="0">
                <a:solidFill>
                  <a:srgbClr val="F8F8F8"/>
                </a:solidFill>
                <a:latin typeface="+mn-ea"/>
              </a:rPr>
              <a:t>推断专题复习（一）</a:t>
            </a:r>
            <a:endParaRPr lang="en-US" altLang="zh-CN" sz="3600" b="1" dirty="0">
              <a:solidFill>
                <a:srgbClr val="F8F8F8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79850" y="200134"/>
            <a:ext cx="357020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 w="0">
                  <a:solidFill>
                    <a:srgbClr val="5C0000"/>
                  </a:solidFill>
                </a:ln>
                <a:solidFill>
                  <a:srgbClr val="5C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天津市新华中学初中级部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6" y="0"/>
            <a:ext cx="792088" cy="73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54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" y="0"/>
            <a:ext cx="9143860" cy="571476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推断题特点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3568" y="987574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400" dirty="0">
              <a:latin typeface="+mn-ea"/>
              <a:ea typeface="+mn-ea"/>
            </a:endParaRPr>
          </a:p>
          <a:p>
            <a:pPr algn="ctr"/>
            <a:endParaRPr lang="en-US" altLang="zh-CN" sz="2400" dirty="0">
              <a:latin typeface="+mn-ea"/>
              <a:ea typeface="+mn-ea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+mn-ea"/>
                <a:ea typeface="+mn-ea"/>
              </a:rPr>
              <a:t>命题内容：</a:t>
            </a:r>
            <a:r>
              <a:rPr lang="zh-CN" altLang="en-US" sz="2400" dirty="0">
                <a:latin typeface="+mn-ea"/>
                <a:ea typeface="+mn-ea"/>
              </a:rPr>
              <a:t>典型物质的性质，重点物质之间的相互转化</a:t>
            </a:r>
            <a:endParaRPr lang="en-US" altLang="zh-CN" sz="2400" dirty="0">
              <a:latin typeface="+mn-ea"/>
              <a:ea typeface="+mn-ea"/>
            </a:endParaRPr>
          </a:p>
          <a:p>
            <a:endParaRPr lang="en-US" altLang="zh-CN" sz="2400" dirty="0">
              <a:latin typeface="+mn-ea"/>
              <a:ea typeface="+mn-ea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+mn-ea"/>
                <a:ea typeface="+mn-ea"/>
              </a:rPr>
              <a:t>试题特点：</a:t>
            </a:r>
            <a:r>
              <a:rPr lang="zh-CN" altLang="en-US" sz="2400" dirty="0">
                <a:latin typeface="+mn-ea"/>
                <a:ea typeface="+mn-ea"/>
              </a:rPr>
              <a:t>知识面广、灵活性强、综合度高</a:t>
            </a:r>
            <a:endParaRPr lang="en-US" altLang="zh-CN" sz="2400" dirty="0">
              <a:latin typeface="+mn-ea"/>
              <a:ea typeface="+mn-ea"/>
            </a:endParaRPr>
          </a:p>
          <a:p>
            <a:endParaRPr lang="en-US" altLang="zh-CN" sz="2400" dirty="0">
              <a:latin typeface="+mn-ea"/>
              <a:ea typeface="+mn-ea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+mn-ea"/>
                <a:ea typeface="+mn-ea"/>
              </a:rPr>
              <a:t>题目类型：</a:t>
            </a:r>
            <a:r>
              <a:rPr lang="zh-CN" altLang="en-US" sz="2400" dirty="0">
                <a:latin typeface="+mn-ea"/>
                <a:ea typeface="+mn-ea"/>
              </a:rPr>
              <a:t>框图型、叙述型、表格型、方程式、流程图等</a:t>
            </a:r>
            <a:endParaRPr lang="en-US" altLang="zh-CN" sz="2400" dirty="0">
              <a:latin typeface="+mn-ea"/>
              <a:ea typeface="+mn-ea"/>
            </a:endParaRPr>
          </a:p>
          <a:p>
            <a:endParaRPr lang="zh-CN" altLang="en-US" sz="2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18530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" y="0"/>
            <a:ext cx="9143860" cy="571476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思路和方法</a:t>
            </a:r>
            <a:endParaRPr lang="zh-CN" altLang="en-US" sz="2222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55859" y="1203598"/>
            <a:ext cx="603242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+mn-ea"/>
                <a:ea typeface="+mn-ea"/>
              </a:rPr>
              <a:t>审题：</a:t>
            </a:r>
            <a:r>
              <a:rPr lang="zh-CN" altLang="en-US" sz="2400" dirty="0">
                <a:latin typeface="+mn-ea"/>
                <a:ea typeface="+mn-ea"/>
              </a:rPr>
              <a:t>认真审题，勾画已知条件</a:t>
            </a:r>
            <a:endParaRPr lang="en-US" altLang="zh-CN" sz="2400" dirty="0">
              <a:latin typeface="+mn-ea"/>
              <a:ea typeface="+mn-ea"/>
            </a:endParaRPr>
          </a:p>
          <a:p>
            <a:endParaRPr lang="en-US" altLang="zh-CN" sz="2400" dirty="0">
              <a:latin typeface="+mn-ea"/>
              <a:ea typeface="+mn-ea"/>
            </a:endParaRPr>
          </a:p>
          <a:p>
            <a:endParaRPr lang="en-US" altLang="zh-CN" sz="2400" dirty="0">
              <a:latin typeface="+mn-ea"/>
              <a:ea typeface="+mn-ea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+mn-ea"/>
                <a:ea typeface="+mn-ea"/>
              </a:rPr>
              <a:t>分析：</a:t>
            </a:r>
            <a:r>
              <a:rPr lang="zh-CN" altLang="en-US" sz="2400" dirty="0">
                <a:latin typeface="+mn-ea"/>
                <a:ea typeface="+mn-ea"/>
              </a:rPr>
              <a:t>找</a:t>
            </a:r>
            <a:r>
              <a:rPr lang="zh-CN" altLang="en-US" sz="2400" dirty="0">
                <a:solidFill>
                  <a:srgbClr val="FF0000"/>
                </a:solidFill>
                <a:latin typeface="+mn-ea"/>
                <a:ea typeface="+mn-ea"/>
              </a:rPr>
              <a:t>突破口</a:t>
            </a:r>
            <a:r>
              <a:rPr lang="zh-CN" altLang="en-US" sz="2400" dirty="0">
                <a:latin typeface="+mn-ea"/>
                <a:ea typeface="+mn-ea"/>
              </a:rPr>
              <a:t>，结合已知条件，逐一击破</a:t>
            </a:r>
            <a:endParaRPr lang="en-US" altLang="zh-CN" sz="2400" dirty="0">
              <a:latin typeface="+mn-ea"/>
              <a:ea typeface="+mn-ea"/>
            </a:endParaRPr>
          </a:p>
          <a:p>
            <a:endParaRPr lang="en-US" altLang="zh-CN" sz="2400" dirty="0">
              <a:latin typeface="+mn-ea"/>
              <a:ea typeface="+mn-ea"/>
            </a:endParaRPr>
          </a:p>
          <a:p>
            <a:endParaRPr lang="en-US" altLang="zh-CN" sz="2400" dirty="0">
              <a:latin typeface="+mn-ea"/>
              <a:ea typeface="+mn-ea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+mn-ea"/>
                <a:ea typeface="+mn-ea"/>
              </a:rPr>
              <a:t>检查：</a:t>
            </a:r>
            <a:r>
              <a:rPr lang="zh-CN" altLang="en-US" sz="2400" dirty="0">
                <a:latin typeface="+mn-ea"/>
                <a:ea typeface="+mn-ea"/>
              </a:rPr>
              <a:t>结果代入，检查是否完全符合题意</a:t>
            </a:r>
            <a:endParaRPr lang="en-US" altLang="zh-CN" sz="2400" dirty="0">
              <a:latin typeface="+mn-ea"/>
              <a:ea typeface="+mn-ea"/>
            </a:endParaRPr>
          </a:p>
          <a:p>
            <a:endParaRPr lang="en-US" altLang="zh-CN" sz="2400" dirty="0">
              <a:latin typeface="+mn-ea"/>
              <a:ea typeface="+mn-ea"/>
            </a:endParaRPr>
          </a:p>
          <a:p>
            <a:endParaRPr lang="zh-CN" altLang="en-US" sz="2400" dirty="0">
              <a:latin typeface="+mn-ea"/>
              <a:ea typeface="+mn-ea"/>
            </a:endParaRPr>
          </a:p>
        </p:txBody>
      </p:sp>
      <p:cxnSp>
        <p:nvCxnSpPr>
          <p:cNvPr id="6" name="直接箭头连接符 5"/>
          <p:cNvCxnSpPr/>
          <p:nvPr/>
        </p:nvCxnSpPr>
        <p:spPr bwMode="auto">
          <a:xfrm>
            <a:off x="1979712" y="1707654"/>
            <a:ext cx="0" cy="5760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7" name="直接箭头连接符 6"/>
          <p:cNvCxnSpPr/>
          <p:nvPr/>
        </p:nvCxnSpPr>
        <p:spPr bwMode="auto">
          <a:xfrm>
            <a:off x="1979712" y="2787774"/>
            <a:ext cx="0" cy="5760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</p:spTree>
    <p:extLst>
      <p:ext uri="{BB962C8B-B14F-4D97-AF65-F5344CB8AC3E}">
        <p14:creationId xmlns:p14="http://schemas.microsoft.com/office/powerpoint/2010/main" val="1016935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1" y="40"/>
            <a:ext cx="9143860" cy="571476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推断题常见突破口</a:t>
            </a:r>
            <a:endParaRPr lang="zh-CN" altLang="en-US" sz="2222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66056" y="1548394"/>
            <a:ext cx="3810000" cy="21236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lvl="0" indent="-342900">
              <a:spcBef>
                <a:spcPct val="50000"/>
              </a:spcBef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sz="2400" b="1" dirty="0">
                <a:solidFill>
                  <a:srgbClr val="CC3300"/>
                </a:solidFill>
                <a:latin typeface="+mn-ea"/>
                <a:ea typeface="+mn-ea"/>
              </a:rPr>
              <a:t>1.</a:t>
            </a:r>
            <a:r>
              <a:rPr lang="zh-CN" altLang="en-US" sz="2400" b="1" dirty="0">
                <a:solidFill>
                  <a:srgbClr val="CC3300"/>
                </a:solidFill>
                <a:latin typeface="+mn-ea"/>
                <a:ea typeface="+mn-ea"/>
              </a:rPr>
              <a:t>物质的颜色</a:t>
            </a:r>
          </a:p>
          <a:p>
            <a:pPr marL="342900" lvl="0" indent="-342900">
              <a:spcBef>
                <a:spcPct val="50000"/>
              </a:spcBef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sz="2400" b="1" dirty="0">
                <a:solidFill>
                  <a:srgbClr val="CC3300"/>
                </a:solidFill>
                <a:latin typeface="+mn-ea"/>
                <a:ea typeface="+mn-ea"/>
              </a:rPr>
              <a:t>2.</a:t>
            </a:r>
            <a:r>
              <a:rPr lang="zh-CN" altLang="en-US" sz="2400" b="1" dirty="0">
                <a:solidFill>
                  <a:srgbClr val="CC3300"/>
                </a:solidFill>
                <a:latin typeface="+mn-ea"/>
                <a:ea typeface="+mn-ea"/>
              </a:rPr>
              <a:t>物质的状态</a:t>
            </a:r>
            <a:endParaRPr lang="en-US" altLang="zh-CN" sz="2400" b="1" dirty="0">
              <a:solidFill>
                <a:srgbClr val="CC3300"/>
              </a:solidFill>
              <a:latin typeface="+mn-ea"/>
              <a:ea typeface="+mn-ea"/>
            </a:endParaRPr>
          </a:p>
          <a:p>
            <a:pPr marL="342900" lvl="0" indent="-342900">
              <a:spcBef>
                <a:spcPct val="50000"/>
              </a:spcBef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sz="2400" b="1" dirty="0">
                <a:solidFill>
                  <a:srgbClr val="CC3300"/>
                </a:solidFill>
                <a:latin typeface="+mn-ea"/>
                <a:ea typeface="+mn-ea"/>
              </a:rPr>
              <a:t>3.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ea typeface="+mn-ea"/>
              </a:rPr>
              <a:t>反应条件与现象</a:t>
            </a:r>
          </a:p>
          <a:p>
            <a:pPr marL="342900" lvl="0" indent="-342900">
              <a:spcBef>
                <a:spcPct val="50000"/>
              </a:spcBef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sz="2400" b="1" dirty="0">
                <a:solidFill>
                  <a:srgbClr val="CC3300"/>
                </a:solidFill>
                <a:latin typeface="+mn-ea"/>
                <a:ea typeface="+mn-ea"/>
              </a:rPr>
              <a:t>4.</a:t>
            </a:r>
            <a:r>
              <a:rPr lang="zh-CN" altLang="en-US" sz="2400" b="1" dirty="0">
                <a:solidFill>
                  <a:srgbClr val="CC3300"/>
                </a:solidFill>
                <a:latin typeface="+mn-ea"/>
                <a:ea typeface="+mn-ea"/>
              </a:rPr>
              <a:t>物质特殊组成</a:t>
            </a:r>
            <a:endParaRPr lang="en-US" altLang="zh-CN" sz="2400" b="1" dirty="0">
              <a:solidFill>
                <a:srgbClr val="CC3300"/>
              </a:solidFill>
              <a:latin typeface="+mn-ea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99992" y="1548394"/>
            <a:ext cx="4242320" cy="212365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spcBef>
                <a:spcPct val="50000"/>
              </a:spcBef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sz="2400" dirty="0">
                <a:solidFill>
                  <a:srgbClr val="CC3300"/>
                </a:solidFill>
                <a:latin typeface="+mn-ea"/>
                <a:ea typeface="+mn-ea"/>
              </a:rPr>
              <a:t>5</a:t>
            </a:r>
            <a:r>
              <a:rPr lang="en-US" altLang="zh-CN" sz="2400" b="1" dirty="0">
                <a:solidFill>
                  <a:srgbClr val="CC3300"/>
                </a:solidFill>
                <a:latin typeface="+mn-ea"/>
                <a:ea typeface="+mn-ea"/>
              </a:rPr>
              <a:t>.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ea typeface="+mn-ea"/>
              </a:rPr>
              <a:t>物质之间的转化关系</a:t>
            </a:r>
            <a:endParaRPr lang="en-US" altLang="zh-CN" sz="2400" dirty="0">
              <a:solidFill>
                <a:srgbClr val="CC3300"/>
              </a:solidFill>
              <a:latin typeface="+mn-ea"/>
              <a:ea typeface="+mn-ea"/>
            </a:endParaRPr>
          </a:p>
          <a:p>
            <a:pPr marL="342900" indent="-342900">
              <a:spcBef>
                <a:spcPct val="50000"/>
              </a:spcBef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sz="2400" dirty="0">
                <a:solidFill>
                  <a:srgbClr val="CC3300"/>
                </a:solidFill>
                <a:latin typeface="+mn-ea"/>
                <a:ea typeface="+mn-ea"/>
              </a:rPr>
              <a:t>6</a:t>
            </a:r>
            <a:r>
              <a:rPr lang="en-US" altLang="zh-CN" sz="2400" b="1" dirty="0">
                <a:solidFill>
                  <a:srgbClr val="CC3300"/>
                </a:solidFill>
                <a:latin typeface="+mn-ea"/>
                <a:ea typeface="+mn-ea"/>
              </a:rPr>
              <a:t>.</a:t>
            </a:r>
            <a:r>
              <a:rPr lang="zh-CN" altLang="en-US" sz="2400" b="1" dirty="0">
                <a:solidFill>
                  <a:srgbClr val="CC3300"/>
                </a:solidFill>
                <a:latin typeface="+mn-ea"/>
                <a:ea typeface="+mn-ea"/>
              </a:rPr>
              <a:t>元素或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ea typeface="+mn-ea"/>
              </a:rPr>
              <a:t>物质之最</a:t>
            </a:r>
          </a:p>
          <a:p>
            <a:pPr marL="342900" lvl="0" indent="-342900">
              <a:spcBef>
                <a:spcPct val="50000"/>
              </a:spcBef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sz="2400" dirty="0">
                <a:solidFill>
                  <a:srgbClr val="CC3300"/>
                </a:solidFill>
                <a:latin typeface="+mn-ea"/>
                <a:ea typeface="+mn-ea"/>
              </a:rPr>
              <a:t>7.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ea typeface="+mn-ea"/>
              </a:rPr>
              <a:t>常见物质的用途</a:t>
            </a:r>
            <a:endParaRPr lang="zh-CN" altLang="en-US" sz="2400" b="1" dirty="0">
              <a:solidFill>
                <a:srgbClr val="CC3300"/>
              </a:solidFill>
              <a:latin typeface="+mn-ea"/>
              <a:ea typeface="+mn-ea"/>
            </a:endParaRPr>
          </a:p>
          <a:p>
            <a:pPr marL="342900" lvl="0" indent="-342900">
              <a:spcBef>
                <a:spcPct val="50000"/>
              </a:spcBef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sz="2400" dirty="0">
                <a:solidFill>
                  <a:srgbClr val="CC3300"/>
                </a:solidFill>
                <a:latin typeface="+mn-ea"/>
                <a:ea typeface="+mn-ea"/>
              </a:rPr>
              <a:t>8</a:t>
            </a:r>
            <a:r>
              <a:rPr lang="en-US" altLang="zh-CN" sz="2400" b="1" dirty="0">
                <a:solidFill>
                  <a:srgbClr val="CC3300"/>
                </a:solidFill>
                <a:latin typeface="+mn-ea"/>
                <a:ea typeface="+mn-ea"/>
              </a:rPr>
              <a:t>. 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ea typeface="+mn-ea"/>
              </a:rPr>
              <a:t>计算</a:t>
            </a:r>
            <a:r>
              <a:rPr lang="zh-CN" altLang="en-US" sz="2400" b="1" dirty="0">
                <a:solidFill>
                  <a:srgbClr val="CC3300"/>
                </a:solidFill>
                <a:latin typeface="+mn-ea"/>
                <a:ea typeface="+mn-ea"/>
              </a:rPr>
              <a:t> </a:t>
            </a:r>
            <a:r>
              <a:rPr lang="en-US" altLang="zh-CN" sz="2400" b="1" dirty="0">
                <a:solidFill>
                  <a:srgbClr val="CC3300"/>
                </a:solidFill>
                <a:latin typeface="+mn-ea"/>
                <a:ea typeface="+mn-ea"/>
              </a:rPr>
              <a:t>……</a:t>
            </a:r>
            <a:endParaRPr lang="zh-CN" altLang="en-US" sz="2400" dirty="0">
              <a:solidFill>
                <a:srgbClr val="CC33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8505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（一）物质的颜色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27584" y="987574"/>
            <a:ext cx="2088232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charset="2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固体的颜色</a:t>
            </a:r>
          </a:p>
        </p:txBody>
      </p:sp>
      <p:sp>
        <p:nvSpPr>
          <p:cNvPr id="10" name="AutoShape 11"/>
          <p:cNvSpPr/>
          <p:nvPr/>
        </p:nvSpPr>
        <p:spPr>
          <a:xfrm>
            <a:off x="400075" y="837349"/>
            <a:ext cx="735020" cy="735020"/>
          </a:xfrm>
          <a:prstGeom prst="diamond">
            <a:avLst/>
          </a:prstGeom>
          <a:solidFill>
            <a:srgbClr val="FF6600"/>
          </a:solidFill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lvl="0" algn="ctr" eaLnBrk="0" hangingPunct="0"/>
            <a:r>
              <a:rPr lang="en-US" altLang="zh-CN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1</a:t>
            </a:r>
            <a:r>
              <a:rPr lang="zh-CN" alt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</a:t>
            </a:r>
            <a:endParaRPr lang="en-US" altLang="ko-KR" sz="2400" b="1" dirty="0">
              <a:solidFill>
                <a:srgbClr val="FFFFFF"/>
              </a:solidFill>
              <a:latin typeface="Calibri" panose="020F0502020204030204" pitchFamily="34" charset="0"/>
              <a:ea typeface="Gulim" panose="020B0600000101010101" pitchFamily="34" charset="-127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755650" y="2030413"/>
            <a:ext cx="792163" cy="52322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755650" y="2679700"/>
            <a:ext cx="792163" cy="52322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1965325" y="1954213"/>
            <a:ext cx="1223963" cy="52322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黑色</a:t>
            </a:r>
          </a:p>
        </p:txBody>
      </p:sp>
      <p:sp useBgFill="1"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1979613" y="2696602"/>
            <a:ext cx="1223962" cy="52322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红色</a:t>
            </a:r>
          </a:p>
        </p:txBody>
      </p:sp>
    </p:spTree>
    <p:extLst>
      <p:ext uri="{BB962C8B-B14F-4D97-AF65-F5344CB8AC3E}">
        <p14:creationId xmlns:p14="http://schemas.microsoft.com/office/powerpoint/2010/main" val="344339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（一）物质的颜色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27584" y="987574"/>
            <a:ext cx="2088232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charset="2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固体的颜色</a:t>
            </a:r>
          </a:p>
        </p:txBody>
      </p:sp>
      <p:sp>
        <p:nvSpPr>
          <p:cNvPr id="10" name="AutoShape 11"/>
          <p:cNvSpPr/>
          <p:nvPr/>
        </p:nvSpPr>
        <p:spPr>
          <a:xfrm>
            <a:off x="400075" y="837349"/>
            <a:ext cx="735020" cy="735020"/>
          </a:xfrm>
          <a:prstGeom prst="diamond">
            <a:avLst/>
          </a:prstGeom>
          <a:solidFill>
            <a:srgbClr val="FF6600"/>
          </a:solidFill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lvl="0" algn="ctr" eaLnBrk="0" hangingPunct="0"/>
            <a:r>
              <a:rPr lang="en-US" altLang="zh-CN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1</a:t>
            </a:r>
            <a:r>
              <a:rPr lang="zh-CN" alt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</a:t>
            </a:r>
            <a:endParaRPr lang="en-US" altLang="ko-KR" sz="2400" b="1" dirty="0">
              <a:solidFill>
                <a:srgbClr val="FFFFFF"/>
              </a:solidFill>
              <a:latin typeface="Calibri" panose="020F0502020204030204" pitchFamily="34" charset="0"/>
              <a:ea typeface="Gulim" panose="020B0600000101010101" pitchFamily="34" charset="-127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755650" y="2030413"/>
            <a:ext cx="792163" cy="52322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755650" y="2679700"/>
            <a:ext cx="792163" cy="52322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1965325" y="1954213"/>
            <a:ext cx="1223963" cy="52322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黑色</a:t>
            </a:r>
          </a:p>
        </p:txBody>
      </p:sp>
      <p:sp useBgFill="1"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1979613" y="2696602"/>
            <a:ext cx="1223962" cy="52322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红色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3275856" y="2715766"/>
            <a:ext cx="44644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Cu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、红磷、</a:t>
            </a:r>
            <a:r>
              <a:rPr lang="en-US" altLang="zh-CN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HgO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3319463" y="1995686"/>
            <a:ext cx="53800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铁粉、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MnO</a:t>
            </a:r>
            <a:r>
              <a:rPr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25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（一）物质的颜色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27584" y="987574"/>
            <a:ext cx="2088232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charset="2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固体的颜色</a:t>
            </a:r>
          </a:p>
        </p:txBody>
      </p:sp>
      <p:sp>
        <p:nvSpPr>
          <p:cNvPr id="10" name="AutoShape 11"/>
          <p:cNvSpPr/>
          <p:nvPr/>
        </p:nvSpPr>
        <p:spPr>
          <a:xfrm>
            <a:off x="400075" y="837349"/>
            <a:ext cx="735020" cy="735020"/>
          </a:xfrm>
          <a:prstGeom prst="diamond">
            <a:avLst/>
          </a:prstGeom>
          <a:solidFill>
            <a:srgbClr val="FF6600"/>
          </a:solidFill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lvl="0" algn="ctr" eaLnBrk="0" hangingPunct="0"/>
            <a:r>
              <a:rPr lang="en-US" altLang="zh-CN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1</a:t>
            </a:r>
            <a:r>
              <a:rPr lang="zh-CN" alt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</a:t>
            </a:r>
            <a:endParaRPr lang="en-US" altLang="ko-KR" sz="2400" b="1" dirty="0">
              <a:solidFill>
                <a:srgbClr val="FFFFFF"/>
              </a:solidFill>
              <a:latin typeface="Calibri" panose="020F0502020204030204" pitchFamily="34" charset="0"/>
              <a:ea typeface="Gulim" panose="020B0600000101010101" pitchFamily="34" charset="-127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755650" y="2030413"/>
            <a:ext cx="792163" cy="52322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755650" y="2679700"/>
            <a:ext cx="792163" cy="52322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755650" y="3433763"/>
            <a:ext cx="792163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1965325" y="1954213"/>
            <a:ext cx="1223963" cy="52322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黑色</a:t>
            </a:r>
          </a:p>
        </p:txBody>
      </p:sp>
      <p:sp useBgFill="1"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1979613" y="2696602"/>
            <a:ext cx="1223962" cy="52322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红色</a:t>
            </a:r>
          </a:p>
        </p:txBody>
      </p:sp>
      <p:sp useBgFill="1"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1979613" y="3416682"/>
            <a:ext cx="1223962" cy="52322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黄色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3347864" y="3416682"/>
            <a:ext cx="234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硫粉</a:t>
            </a:r>
            <a:r>
              <a:rPr lang="en-US" altLang="zh-CN" sz="28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(S)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3275856" y="2715766"/>
            <a:ext cx="44644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Cu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、红磷、</a:t>
            </a:r>
            <a:r>
              <a:rPr lang="en-US" altLang="zh-CN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HgO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3319463" y="1995686"/>
            <a:ext cx="53800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铁粉、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MnO</a:t>
            </a:r>
            <a:r>
              <a:rPr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755576" y="4083918"/>
            <a:ext cx="792163" cy="523220"/>
          </a:xfrm>
          <a:prstGeom prst="rect">
            <a:avLst/>
          </a:prstGeom>
          <a:solidFill>
            <a:srgbClr val="4C004C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1979712" y="4083918"/>
            <a:ext cx="5544616" cy="52322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暗紫色      </a:t>
            </a:r>
            <a:r>
              <a:rPr lang="zh-CN" altLang="en-US" sz="2800" b="1" dirty="0">
                <a:solidFill>
                  <a:srgbClr val="4C004C"/>
                </a:solidFill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高锰酸钾（</a:t>
            </a:r>
            <a:r>
              <a:rPr lang="en-US" altLang="zh-CN" sz="2800" dirty="0">
                <a:solidFill>
                  <a:srgbClr val="4C004C"/>
                </a:solidFill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KMnO</a:t>
            </a:r>
            <a:r>
              <a:rPr lang="en-US" altLang="zh-CN" sz="2800" baseline="-25000" dirty="0">
                <a:solidFill>
                  <a:srgbClr val="4C004C"/>
                </a:solidFill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4C004C"/>
                </a:solidFill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88234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（一）物质的颜色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56691" y="1059582"/>
            <a:ext cx="1266693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黑→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红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200907" y="987574"/>
            <a:ext cx="1728192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+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 +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箭头连接符 21"/>
          <p:cNvCxnSpPr/>
          <p:nvPr/>
        </p:nvCxnSpPr>
        <p:spPr bwMode="auto">
          <a:xfrm>
            <a:off x="4932040" y="1491630"/>
            <a:ext cx="100811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4" name="矩形 23"/>
          <p:cNvSpPr/>
          <p:nvPr/>
        </p:nvSpPr>
        <p:spPr>
          <a:xfrm>
            <a:off x="6009219" y="1275606"/>
            <a:ext cx="579005" cy="461665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56691" y="2624594"/>
            <a:ext cx="1266693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红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→黑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97966" y="2635446"/>
            <a:ext cx="579005" cy="461665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接箭头连接符 27"/>
          <p:cNvCxnSpPr/>
          <p:nvPr/>
        </p:nvCxnSpPr>
        <p:spPr bwMode="auto">
          <a:xfrm>
            <a:off x="3846038" y="2851470"/>
            <a:ext cx="100811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9" name="矩形 28"/>
          <p:cNvSpPr/>
          <p:nvPr/>
        </p:nvSpPr>
        <p:spPr>
          <a:xfrm>
            <a:off x="5289139" y="3355526"/>
            <a:ext cx="50847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endParaRPr lang="zh-CN" altLang="en-US" sz="2400" dirty="0"/>
          </a:p>
        </p:txBody>
      </p:sp>
      <p:sp>
        <p:nvSpPr>
          <p:cNvPr id="30" name="矩形 29"/>
          <p:cNvSpPr/>
          <p:nvPr/>
        </p:nvSpPr>
        <p:spPr>
          <a:xfrm>
            <a:off x="3200907" y="3355526"/>
            <a:ext cx="952505" cy="461665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接箭头连接符 30"/>
          <p:cNvCxnSpPr/>
          <p:nvPr/>
        </p:nvCxnSpPr>
        <p:spPr bwMode="auto">
          <a:xfrm>
            <a:off x="4209019" y="3571550"/>
            <a:ext cx="100811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32" name="矩形 31"/>
          <p:cNvSpPr/>
          <p:nvPr/>
        </p:nvSpPr>
        <p:spPr>
          <a:xfrm>
            <a:off x="4929099" y="2635446"/>
            <a:ext cx="81785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endParaRPr lang="zh-CN" altLang="en-US" sz="2400" dirty="0"/>
          </a:p>
        </p:txBody>
      </p:sp>
      <p:sp>
        <p:nvSpPr>
          <p:cNvPr id="33" name="文本框 32"/>
          <p:cNvSpPr txBox="1"/>
          <p:nvPr/>
        </p:nvSpPr>
        <p:spPr>
          <a:xfrm>
            <a:off x="1328699" y="4227934"/>
            <a:ext cx="1266693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黑→黑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00907" y="4291630"/>
            <a:ext cx="95250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baseline="-25000" dirty="0"/>
          </a:p>
        </p:txBody>
      </p:sp>
      <p:sp>
        <p:nvSpPr>
          <p:cNvPr id="35" name="矩形 34"/>
          <p:cNvSpPr/>
          <p:nvPr/>
        </p:nvSpPr>
        <p:spPr>
          <a:xfrm>
            <a:off x="5289139" y="4291630"/>
            <a:ext cx="50847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endParaRPr lang="zh-CN" altLang="en-US" sz="2400" dirty="0"/>
          </a:p>
        </p:txBody>
      </p:sp>
      <p:cxnSp>
        <p:nvCxnSpPr>
          <p:cNvPr id="36" name="直接箭头连接符 35"/>
          <p:cNvCxnSpPr/>
          <p:nvPr/>
        </p:nvCxnSpPr>
        <p:spPr bwMode="auto">
          <a:xfrm>
            <a:off x="4209019" y="4507654"/>
            <a:ext cx="100811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</p:spTree>
    <p:extLst>
      <p:ext uri="{BB962C8B-B14F-4D97-AF65-F5344CB8AC3E}">
        <p14:creationId xmlns:p14="http://schemas.microsoft.com/office/powerpoint/2010/main" val="383932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7" grpId="0" animBg="1"/>
      <p:bldP spid="29" grpId="0" animBg="1"/>
      <p:bldP spid="30" grpId="0" animBg="1"/>
      <p:bldP spid="32" grpId="0" animBg="1"/>
      <p:bldP spid="34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542999" y="1995686"/>
            <a:ext cx="792162" cy="461665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40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542999" y="3908623"/>
            <a:ext cx="790575" cy="461665"/>
          </a:xfrm>
          <a:prstGeom prst="rect">
            <a:avLst/>
          </a:pr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539552" y="2942448"/>
            <a:ext cx="792162" cy="46166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40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35" name="Text Box 8"/>
          <p:cNvSpPr txBox="1">
            <a:spLocks noChangeArrowheads="1"/>
          </p:cNvSpPr>
          <p:nvPr/>
        </p:nvSpPr>
        <p:spPr bwMode="auto">
          <a:xfrm>
            <a:off x="1508199" y="2020177"/>
            <a:ext cx="971550" cy="46166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蓝色</a:t>
            </a:r>
          </a:p>
        </p:txBody>
      </p:sp>
      <p:sp useBgFill="1">
        <p:nvSpPr>
          <p:cNvPr id="36" name="Text Box 9"/>
          <p:cNvSpPr txBox="1">
            <a:spLocks noChangeArrowheads="1"/>
          </p:cNvSpPr>
          <p:nvPr/>
        </p:nvSpPr>
        <p:spPr bwMode="auto">
          <a:xfrm>
            <a:off x="1501849" y="3933114"/>
            <a:ext cx="1577975" cy="46166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浅绿色</a:t>
            </a:r>
          </a:p>
        </p:txBody>
      </p:sp>
      <p:sp useBgFill="1"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1508199" y="2968791"/>
            <a:ext cx="1223963" cy="46166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黄色</a:t>
            </a:r>
          </a:p>
        </p:txBody>
      </p:sp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2352854" y="2046454"/>
            <a:ext cx="6731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含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zh-CN" sz="2400" b="1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的溶液    如：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CuSO</a:t>
            </a:r>
            <a:r>
              <a:rPr lang="en-US" altLang="zh-CN" sz="2400" b="1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CuCl</a:t>
            </a:r>
            <a:r>
              <a:rPr lang="en-US" altLang="zh-CN" sz="2400" b="1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Cu(NO</a:t>
            </a:r>
            <a:r>
              <a:rPr lang="en-US" altLang="zh-CN" sz="24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altLang="zh-CN" sz="2400" b="1" baseline="-25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2597328" y="3908623"/>
            <a:ext cx="66551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含</a:t>
            </a:r>
            <a:r>
              <a:rPr lang="en-US" altLang="zh-CN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400" b="1" baseline="300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zh-CN" alt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的溶液    如：</a:t>
            </a:r>
            <a:r>
              <a:rPr lang="en-US" altLang="zh-CN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FeSO</a:t>
            </a:r>
            <a:r>
              <a:rPr lang="en-US" altLang="zh-CN" sz="2400" b="1" baseline="-250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FeCl</a:t>
            </a:r>
            <a:r>
              <a:rPr lang="en-US" altLang="zh-CN" sz="2400" b="1" baseline="-250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、</a:t>
            </a:r>
            <a:r>
              <a:rPr lang="en-US" altLang="zh-CN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Fe(NO</a:t>
            </a:r>
            <a:r>
              <a:rPr lang="en-US" altLang="zh-CN" sz="2400" baseline="-250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aseline="-250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2400" b="1" baseline="-25000" dirty="0">
              <a:solidFill>
                <a:srgbClr val="00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2357418" y="2974181"/>
            <a:ext cx="7471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含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400" b="1" baseline="30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的溶液  如：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400" b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(SO</a:t>
            </a:r>
            <a:r>
              <a:rPr lang="en-US" altLang="zh-CN" sz="2400" b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FeCl</a:t>
            </a:r>
            <a:r>
              <a:rPr lang="en-US" altLang="zh-CN" sz="2400" b="1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、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Fe(NO</a:t>
            </a:r>
            <a:r>
              <a:rPr lang="en-US" altLang="zh-CN" sz="24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zh-CN" sz="240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400" b="1" baseline="-250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827584" y="987574"/>
            <a:ext cx="2088232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charset="2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溶液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的颜色</a:t>
            </a:r>
          </a:p>
        </p:txBody>
      </p:sp>
      <p:sp>
        <p:nvSpPr>
          <p:cNvPr id="42" name="AutoShape 11"/>
          <p:cNvSpPr/>
          <p:nvPr/>
        </p:nvSpPr>
        <p:spPr>
          <a:xfrm>
            <a:off x="400075" y="837349"/>
            <a:ext cx="735020" cy="735020"/>
          </a:xfrm>
          <a:prstGeom prst="diamond">
            <a:avLst/>
          </a:prstGeom>
          <a:solidFill>
            <a:srgbClr val="FF6600"/>
          </a:solidFill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lvl="0" algn="ctr" eaLnBrk="0" hangingPunct="0"/>
            <a:r>
              <a:rPr lang="en-US" altLang="zh-CN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2</a:t>
            </a:r>
            <a:r>
              <a:rPr lang="zh-CN" alt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</a:t>
            </a:r>
            <a:endParaRPr lang="en-US" altLang="ko-KR" sz="2400" b="1" dirty="0">
              <a:solidFill>
                <a:srgbClr val="FFFFFF"/>
              </a:solidFill>
              <a:latin typeface="Calibri" panose="020F0502020204030204" pitchFamily="34" charset="0"/>
              <a:ea typeface="Gulim" panose="020B0600000101010101" pitchFamily="34" charset="-127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（一）物质的颜色</a:t>
            </a:r>
          </a:p>
        </p:txBody>
      </p:sp>
    </p:spTree>
    <p:extLst>
      <p:ext uri="{BB962C8B-B14F-4D97-AF65-F5344CB8AC3E}">
        <p14:creationId xmlns:p14="http://schemas.microsoft.com/office/powerpoint/2010/main" val="164308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827584" y="987574"/>
            <a:ext cx="2088232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charset="2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溶液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的颜色</a:t>
            </a:r>
          </a:p>
        </p:txBody>
      </p:sp>
      <p:sp>
        <p:nvSpPr>
          <p:cNvPr id="42" name="AutoShape 11"/>
          <p:cNvSpPr/>
          <p:nvPr/>
        </p:nvSpPr>
        <p:spPr>
          <a:xfrm>
            <a:off x="400075" y="837349"/>
            <a:ext cx="735020" cy="735020"/>
          </a:xfrm>
          <a:prstGeom prst="diamond">
            <a:avLst/>
          </a:prstGeom>
          <a:solidFill>
            <a:srgbClr val="FF6600"/>
          </a:solidFill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lvl="0" algn="ctr" eaLnBrk="0" hangingPunct="0"/>
            <a:r>
              <a:rPr lang="en-US" altLang="zh-CN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2</a:t>
            </a:r>
            <a:r>
              <a:rPr lang="zh-CN" alt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</a:t>
            </a:r>
            <a:endParaRPr lang="en-US" altLang="ko-KR" sz="2400" b="1" dirty="0">
              <a:solidFill>
                <a:srgbClr val="FFFFFF"/>
              </a:solidFill>
              <a:latin typeface="Calibri" panose="020F0502020204030204" pitchFamily="34" charset="0"/>
              <a:ea typeface="Gulim" panose="020B0600000101010101" pitchFamily="34" charset="-127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（一）物质的颜色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0889D8-4E8E-0843-A0D4-BBF7EBA80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7904" y="2906552"/>
            <a:ext cx="486013" cy="216006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endParaRPr lang="zh-CN" altLang="en-US" sz="1276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3E4761-D866-EA43-8C9D-D7B08817A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4099" y="2896404"/>
            <a:ext cx="486013" cy="216006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endParaRPr lang="zh-CN" altLang="en-US" sz="1276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A4FCAE-1FFA-B145-93DA-1DB418D7A4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2251" y="2906552"/>
            <a:ext cx="486013" cy="216006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endParaRPr lang="zh-CN" altLang="en-US" sz="1276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49FC18-F93C-564D-8D3F-0D283DBC3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7904" y="3579880"/>
            <a:ext cx="486013" cy="2160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endParaRPr lang="zh-CN" altLang="en-US" sz="1276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B1A17F-9E3E-EE4D-9210-BD7956199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4099" y="3579880"/>
            <a:ext cx="486013" cy="2160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endParaRPr lang="zh-CN" altLang="en-US" sz="1276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7C2FB8-31D3-0647-AD5F-925B35020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2251" y="3579880"/>
            <a:ext cx="486013" cy="216006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endParaRPr lang="zh-CN" altLang="en-US" sz="1276"/>
          </a:p>
        </p:txBody>
      </p:sp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A7102FA5-6795-9E42-B568-807EA54FB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387399"/>
              </p:ext>
            </p:extLst>
          </p:nvPr>
        </p:nvGraphicFramePr>
        <p:xfrm>
          <a:off x="1928352" y="2211710"/>
          <a:ext cx="5403960" cy="20162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0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7467">
                <a:tc>
                  <a:txBody>
                    <a:bodyPr/>
                    <a:lstStyle/>
                    <a:p>
                      <a:pPr algn="ctr"/>
                      <a:endParaRPr lang="zh-CN" altLang="en-US" sz="1700" b="1" dirty="0"/>
                    </a:p>
                  </a:txBody>
                  <a:tcPr marL="86402" marR="86402" marT="43201" marB="4320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b="1" dirty="0"/>
                        <a:t>酸性溶液</a:t>
                      </a:r>
                    </a:p>
                  </a:txBody>
                  <a:tcPr marL="86402" marR="86402" marT="43201" marB="4320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b="1" dirty="0"/>
                        <a:t>中性溶液</a:t>
                      </a:r>
                    </a:p>
                  </a:txBody>
                  <a:tcPr marL="86402" marR="86402" marT="43201" marB="4320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b="1" dirty="0"/>
                        <a:t>碱性溶液</a:t>
                      </a:r>
                    </a:p>
                  </a:txBody>
                  <a:tcPr marL="86402" marR="86402" marT="43201" marB="4320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85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b="1" dirty="0"/>
                        <a:t>紫色石蕊</a:t>
                      </a:r>
                    </a:p>
                  </a:txBody>
                  <a:tcPr marL="86402" marR="86402" marT="43201" marB="4320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b="1" dirty="0">
                          <a:solidFill>
                            <a:srgbClr val="FF0000"/>
                          </a:solidFill>
                        </a:rPr>
                        <a:t>红色</a:t>
                      </a:r>
                    </a:p>
                  </a:txBody>
                  <a:tcPr marL="86402" marR="86402" marT="43201" marB="4320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b="1" dirty="0">
                          <a:solidFill>
                            <a:srgbClr val="7030A0"/>
                          </a:solidFill>
                        </a:rPr>
                        <a:t>紫色</a:t>
                      </a:r>
                    </a:p>
                  </a:txBody>
                  <a:tcPr marL="86402" marR="86402" marT="43201" marB="4320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b="1" dirty="0">
                          <a:solidFill>
                            <a:schemeClr val="accent1"/>
                          </a:solidFill>
                        </a:rPr>
                        <a:t>蓝色</a:t>
                      </a:r>
                    </a:p>
                  </a:txBody>
                  <a:tcPr marL="86402" marR="86402" marT="43201" marB="43201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89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b="1" dirty="0"/>
                        <a:t>无色酚酞</a:t>
                      </a:r>
                    </a:p>
                  </a:txBody>
                  <a:tcPr marL="86402" marR="86402" marT="43201" marB="4320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b="1" dirty="0"/>
                        <a:t>无色</a:t>
                      </a:r>
                    </a:p>
                  </a:txBody>
                  <a:tcPr marL="86402" marR="86402" marT="43201" marB="4320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b="1" dirty="0"/>
                        <a:t>无色</a:t>
                      </a:r>
                    </a:p>
                  </a:txBody>
                  <a:tcPr marL="86402" marR="86402" marT="43201" marB="4320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b="1" dirty="0">
                          <a:solidFill>
                            <a:srgbClr val="FF0000"/>
                          </a:solidFill>
                        </a:rPr>
                        <a:t>红色</a:t>
                      </a:r>
                    </a:p>
                  </a:txBody>
                  <a:tcPr marL="86402" marR="86402" marT="43201" marB="43201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23BA4DCD-109A-D84D-9F2B-39D8B0FFDBE1}"/>
              </a:ext>
            </a:extLst>
          </p:cNvPr>
          <p:cNvSpPr txBox="1"/>
          <p:nvPr/>
        </p:nvSpPr>
        <p:spPr>
          <a:xfrm>
            <a:off x="1115616" y="1609314"/>
            <a:ext cx="1512168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zh-CN" altLang="en-US" sz="2000" dirty="0">
                <a:latin typeface="Heiti SC Medium" pitchFamily="2" charset="-128"/>
                <a:ea typeface="Heiti SC Medium" pitchFamily="2" charset="-128"/>
              </a:rPr>
              <a:t>指示剂变色</a:t>
            </a:r>
          </a:p>
        </p:txBody>
      </p:sp>
    </p:spTree>
    <p:extLst>
      <p:ext uri="{BB962C8B-B14F-4D97-AF65-F5344CB8AC3E}">
        <p14:creationId xmlns:p14="http://schemas.microsoft.com/office/powerpoint/2010/main" val="333246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2906C8AD-1B38-4D45-A039-23AEF4A12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987574"/>
            <a:ext cx="2088232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charset="2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沉淀的颜色</a:t>
            </a:r>
          </a:p>
        </p:txBody>
      </p:sp>
      <p:sp>
        <p:nvSpPr>
          <p:cNvPr id="3" name="AutoShape 11">
            <a:extLst>
              <a:ext uri="{FF2B5EF4-FFF2-40B4-BE49-F238E27FC236}">
                <a16:creationId xmlns:a16="http://schemas.microsoft.com/office/drawing/2014/main" id="{08306FB9-3FBA-F244-BAC5-352EE1A0DA35}"/>
              </a:ext>
            </a:extLst>
          </p:cNvPr>
          <p:cNvSpPr/>
          <p:nvPr/>
        </p:nvSpPr>
        <p:spPr>
          <a:xfrm>
            <a:off x="400075" y="837349"/>
            <a:ext cx="735020" cy="735020"/>
          </a:xfrm>
          <a:prstGeom prst="diamond">
            <a:avLst/>
          </a:prstGeom>
          <a:solidFill>
            <a:srgbClr val="FF6600"/>
          </a:solidFill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lvl="0" algn="ctr" eaLnBrk="0" hangingPunct="0"/>
            <a:r>
              <a:rPr lang="en-US" altLang="zh-CN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3</a:t>
            </a:r>
            <a:r>
              <a:rPr lang="zh-CN" alt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</a:t>
            </a:r>
            <a:endParaRPr lang="en-US" altLang="ko-KR" sz="2400" b="1" dirty="0">
              <a:solidFill>
                <a:srgbClr val="FFFFFF"/>
              </a:solidFill>
              <a:latin typeface="Calibri" panose="020F0502020204030204" pitchFamily="34" charset="0"/>
              <a:ea typeface="Gulim" panose="020B0600000101010101" pitchFamily="34" charset="-127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483D5D3-6A07-684F-A07C-1ED3A8B71572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（一）物质的颜色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BE473A75-F318-BD4E-9987-2999B51FB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99" y="1707654"/>
            <a:ext cx="792162" cy="46166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40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6" name="Text Box 8">
            <a:extLst>
              <a:ext uri="{FF2B5EF4-FFF2-40B4-BE49-F238E27FC236}">
                <a16:creationId xmlns:a16="http://schemas.microsoft.com/office/drawing/2014/main" id="{98F9605C-BA84-9C49-A7FE-E1D2DD5D0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99" y="1732145"/>
            <a:ext cx="971550" cy="46166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白</a:t>
            </a:r>
            <a:r>
              <a:rPr lang="zh-CN" altLang="en-US" sz="24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色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E19D22E7-9CD6-6A42-8780-D5EDAF869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3478237"/>
            <a:ext cx="792162" cy="461665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40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8" name="Text Box 8">
            <a:extLst>
              <a:ext uri="{FF2B5EF4-FFF2-40B4-BE49-F238E27FC236}">
                <a16:creationId xmlns:a16="http://schemas.microsoft.com/office/drawing/2014/main" id="{F42F9FAA-B92D-2D48-AD95-EBDFD3016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4752" y="3478237"/>
            <a:ext cx="971550" cy="46166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蓝色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CBEAB0C0-DB47-844B-950F-4184C8E88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4173826"/>
            <a:ext cx="792162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40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10" name="Text Box 8">
            <a:extLst>
              <a:ext uri="{FF2B5EF4-FFF2-40B4-BE49-F238E27FC236}">
                <a16:creationId xmlns:a16="http://schemas.microsoft.com/office/drawing/2014/main" id="{7AFDA34E-FB02-784B-9904-6237D80ED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4752" y="4198317"/>
            <a:ext cx="1411064" cy="46166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红褐</a:t>
            </a:r>
            <a:r>
              <a:rPr lang="zh-CN" altLang="en-US" sz="2400" b="1" dirty="0">
                <a:latin typeface="Times New Roman" panose="02020603050405020304" pitchFamily="18" charset="0"/>
                <a:ea typeface="方正准圆简体" pitchFamily="2" charset="-122"/>
                <a:cs typeface="Times New Roman" panose="02020603050405020304" pitchFamily="18" charset="0"/>
              </a:rPr>
              <a:t>色</a:t>
            </a:r>
          </a:p>
        </p:txBody>
      </p:sp>
      <p:sp>
        <p:nvSpPr>
          <p:cNvPr id="11" name="Text Box 12">
            <a:extLst>
              <a:ext uri="{FF2B5EF4-FFF2-40B4-BE49-F238E27FC236}">
                <a16:creationId xmlns:a16="http://schemas.microsoft.com/office/drawing/2014/main" id="{C05FE662-1BFE-0C4F-9EE5-E1F775406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931" y="1714040"/>
            <a:ext cx="43193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BaCO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Mg(OH)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Al(OH)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F6FF8D32-8DE9-BD4C-86C5-393806B1B51B}"/>
              </a:ext>
            </a:extLst>
          </p:cNvPr>
          <p:cNvCxnSpPr/>
          <p:nvPr/>
        </p:nvCxnSpPr>
        <p:spPr bwMode="auto">
          <a:xfrm>
            <a:off x="4644008" y="1949520"/>
            <a:ext cx="648072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sm" len="med"/>
          </a:ln>
        </p:spPr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B832AF5B-DE71-B444-80A8-09D097C3732D}"/>
              </a:ext>
            </a:extLst>
          </p:cNvPr>
          <p:cNvSpPr txBox="1"/>
          <p:nvPr/>
        </p:nvSpPr>
        <p:spPr>
          <a:xfrm>
            <a:off x="5292080" y="1779662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FF0000"/>
                </a:solidFill>
              </a:rPr>
              <a:t>难溶于酸</a:t>
            </a: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740CC76D-5594-894A-B8A2-E13CBD77A2B1}"/>
              </a:ext>
            </a:extLst>
          </p:cNvPr>
          <p:cNvCxnSpPr/>
          <p:nvPr/>
        </p:nvCxnSpPr>
        <p:spPr bwMode="auto">
          <a:xfrm>
            <a:off x="6391060" y="2516292"/>
            <a:ext cx="648072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sm" len="med"/>
          </a:ln>
        </p:spPr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562DAF17-4534-3F4B-8F28-68D9CB605838}"/>
              </a:ext>
            </a:extLst>
          </p:cNvPr>
          <p:cNvSpPr txBox="1"/>
          <p:nvPr/>
        </p:nvSpPr>
        <p:spPr>
          <a:xfrm>
            <a:off x="7020272" y="2346434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FF0000"/>
                </a:solidFill>
              </a:rPr>
              <a:t>可溶于酸，有气泡</a:t>
            </a: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1C345689-2751-3140-B6BA-C4B498332A7E}"/>
              </a:ext>
            </a:extLst>
          </p:cNvPr>
          <p:cNvCxnSpPr/>
          <p:nvPr/>
        </p:nvCxnSpPr>
        <p:spPr bwMode="auto">
          <a:xfrm>
            <a:off x="5526964" y="3765739"/>
            <a:ext cx="648072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sm" len="med"/>
          </a:ln>
        </p:spPr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F445BAEE-32EF-B643-ABB6-FA83E46B8EB2}"/>
              </a:ext>
            </a:extLst>
          </p:cNvPr>
          <p:cNvSpPr txBox="1"/>
          <p:nvPr/>
        </p:nvSpPr>
        <p:spPr>
          <a:xfrm>
            <a:off x="6156176" y="3595881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FF0000"/>
                </a:solidFill>
              </a:rPr>
              <a:t>可溶于酸，无气泡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08F7153-2C5A-1A4B-8FB7-1423F2F25FAD}"/>
              </a:ext>
            </a:extLst>
          </p:cNvPr>
          <p:cNvSpPr/>
          <p:nvPr/>
        </p:nvSpPr>
        <p:spPr>
          <a:xfrm>
            <a:off x="2476302" y="345931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Cu(OH)</a:t>
            </a:r>
            <a:r>
              <a:rPr lang="en-US" altLang="zh-CN" sz="2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BC55B6E-D33A-0348-A405-99B5130DC6DA}"/>
              </a:ext>
            </a:extLst>
          </p:cNvPr>
          <p:cNvSpPr/>
          <p:nvPr/>
        </p:nvSpPr>
        <p:spPr>
          <a:xfrm>
            <a:off x="2628702" y="4155926"/>
            <a:ext cx="13452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5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Fe(OH)</a:t>
            </a:r>
            <a:r>
              <a:rPr lang="en-US" altLang="zh-CN" sz="2400" baseline="-25000" dirty="0">
                <a:solidFill>
                  <a:srgbClr val="5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zh-CN" altLang="en-US" sz="2400" dirty="0">
              <a:solidFill>
                <a:srgbClr val="5C0000"/>
              </a:solidFill>
            </a:endParaRPr>
          </a:p>
        </p:txBody>
      </p:sp>
      <p:sp>
        <p:nvSpPr>
          <p:cNvPr id="12" name="右大括号 11">
            <a:extLst>
              <a:ext uri="{FF2B5EF4-FFF2-40B4-BE49-F238E27FC236}">
                <a16:creationId xmlns:a16="http://schemas.microsoft.com/office/drawing/2014/main" id="{FC9ADA44-A283-E848-B378-042C10CFF383}"/>
              </a:ext>
            </a:extLst>
          </p:cNvPr>
          <p:cNvSpPr/>
          <p:nvPr/>
        </p:nvSpPr>
        <p:spPr bwMode="auto">
          <a:xfrm>
            <a:off x="5292080" y="3029640"/>
            <a:ext cx="216024" cy="1486326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669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8" grpId="0"/>
      <p:bldP spid="19" grpId="0"/>
      <p:bldP spid="20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1——</a:t>
            </a: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框图型</a:t>
            </a:r>
          </a:p>
        </p:txBody>
      </p:sp>
      <p:sp>
        <p:nvSpPr>
          <p:cNvPr id="4" name="矩形 3"/>
          <p:cNvSpPr/>
          <p:nvPr/>
        </p:nvSpPr>
        <p:spPr>
          <a:xfrm>
            <a:off x="255992" y="915566"/>
            <a:ext cx="3235888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2014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天津）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在下图有关物质转化关系中，各物质均是初中化学常见的物质，其中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为红色金属单质，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能参与植物的光合作用。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为黑色粉末，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为可用于改良酸性土壤的碱，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为难溶性物质，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为难溶性蓝色物质（图中部分生成物已省略）。 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①写出化学式：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②反应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与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的化学方程式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为：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6" name="图片 35" descr="学科网(www.zxxk.com)--教育资源门户，提供试卷、教案、课件、论文、素材及各类教学资源下载，还有大量而丰富的教学相关资讯！">
            <a:extLst>
              <a:ext uri="{FF2B5EF4-FFF2-40B4-BE49-F238E27FC236}">
                <a16:creationId xmlns:a16="http://schemas.microsoft.com/office/drawing/2014/main" id="{DEE61213-AFF6-A34C-97C5-BA010831611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31590"/>
            <a:ext cx="4968552" cy="230425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AD5A422C-D038-3240-8214-DB74CA652033}"/>
              </a:ext>
            </a:extLst>
          </p:cNvPr>
          <p:cNvSpPr/>
          <p:nvPr/>
        </p:nvSpPr>
        <p:spPr>
          <a:xfrm>
            <a:off x="4302626" y="4027405"/>
            <a:ext cx="4067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Ca(OH)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Cu(OH)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↓+CaSO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7125438-782A-BC4C-B937-61F00DD12141}"/>
              </a:ext>
            </a:extLst>
          </p:cNvPr>
          <p:cNvSpPr txBox="1"/>
          <p:nvPr/>
        </p:nvSpPr>
        <p:spPr>
          <a:xfrm>
            <a:off x="3923928" y="177966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427D699-32E2-B14A-B581-E7BF61912E39}"/>
              </a:ext>
            </a:extLst>
          </p:cNvPr>
          <p:cNvSpPr txBox="1"/>
          <p:nvPr/>
        </p:nvSpPr>
        <p:spPr>
          <a:xfrm>
            <a:off x="3851920" y="3219822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BF9A3CFB-18B9-6D45-88A3-D4225B29C931}"/>
              </a:ext>
            </a:extLst>
          </p:cNvPr>
          <p:cNvSpPr/>
          <p:nvPr/>
        </p:nvSpPr>
        <p:spPr bwMode="auto">
          <a:xfrm>
            <a:off x="5534074" y="1974936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177CD109-88FE-0E49-93D4-BB85EF1D0946}"/>
              </a:ext>
            </a:extLst>
          </p:cNvPr>
          <p:cNvSpPr/>
          <p:nvPr/>
        </p:nvSpPr>
        <p:spPr bwMode="auto">
          <a:xfrm>
            <a:off x="5534074" y="2983048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7565B02-E137-A449-B1BD-9F5276352AFD}"/>
              </a:ext>
            </a:extLst>
          </p:cNvPr>
          <p:cNvSpPr/>
          <p:nvPr/>
        </p:nvSpPr>
        <p:spPr>
          <a:xfrm>
            <a:off x="6444208" y="3354546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E4DD5F8-8A4F-704A-88E1-AF8C3CAF4CF3}"/>
              </a:ext>
            </a:extLst>
          </p:cNvPr>
          <p:cNvSpPr/>
          <p:nvPr/>
        </p:nvSpPr>
        <p:spPr>
          <a:xfrm>
            <a:off x="7979796" y="1707654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Cu(OH)</a:t>
            </a:r>
            <a:r>
              <a:rPr lang="en-US" altLang="zh-CN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A5B774B-215B-B74C-9567-9DA840F43745}"/>
              </a:ext>
            </a:extLst>
          </p:cNvPr>
          <p:cNvSpPr/>
          <p:nvPr/>
        </p:nvSpPr>
        <p:spPr>
          <a:xfrm>
            <a:off x="6515973" y="2274426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CuSO</a:t>
            </a:r>
            <a:r>
              <a:rPr lang="en-US" altLang="zh-CN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B6652B68-268A-B544-9C73-A37058DC602F}"/>
              </a:ext>
            </a:extLst>
          </p:cNvPr>
          <p:cNvSpPr/>
          <p:nvPr/>
        </p:nvSpPr>
        <p:spPr>
          <a:xfrm>
            <a:off x="6516216" y="84355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FF68B4E-C6AD-4B4B-8C00-76BCBD49D529}"/>
              </a:ext>
            </a:extLst>
          </p:cNvPr>
          <p:cNvSpPr txBox="1"/>
          <p:nvPr/>
        </p:nvSpPr>
        <p:spPr>
          <a:xfrm>
            <a:off x="5436096" y="162635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3218543-A594-9A44-914F-D67C0323C9C3}"/>
              </a:ext>
            </a:extLst>
          </p:cNvPr>
          <p:cNvSpPr/>
          <p:nvPr/>
        </p:nvSpPr>
        <p:spPr>
          <a:xfrm>
            <a:off x="6011917" y="170765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AC398AE-09E4-F143-8736-9E18F9E55B71}"/>
              </a:ext>
            </a:extLst>
          </p:cNvPr>
          <p:cNvSpPr txBox="1"/>
          <p:nvPr/>
        </p:nvSpPr>
        <p:spPr>
          <a:xfrm>
            <a:off x="5599517" y="337922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7351410-D70F-E241-A9E7-60470E815BF1}"/>
              </a:ext>
            </a:extLst>
          </p:cNvPr>
          <p:cNvSpPr/>
          <p:nvPr/>
        </p:nvSpPr>
        <p:spPr>
          <a:xfrm>
            <a:off x="8119797" y="3381034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10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EBDBA0-0E9C-D543-860F-97B34C790BB4}"/>
              </a:ext>
            </a:extLst>
          </p:cNvPr>
          <p:cNvSpPr/>
          <p:nvPr/>
        </p:nvSpPr>
        <p:spPr>
          <a:xfrm>
            <a:off x="35496" y="699542"/>
            <a:ext cx="889065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zh-CN" altLang="en-US" sz="1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1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2019</a:t>
            </a:r>
            <a:r>
              <a:rPr lang="zh-CN" altLang="en-US" sz="1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广州） 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有一包白色固体样品，可能含有</a:t>
            </a:r>
            <a:r>
              <a:rPr lang="en-US" altLang="zh-CN" sz="1400" b="0" kern="1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NaOH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</a:t>
            </a:r>
            <a:r>
              <a:rPr lang="en-US" altLang="zh-CN" sz="1400" b="0" kern="1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lang="en-US" altLang="zh-CN" sz="1400" b="0" kern="1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</a:t>
            </a:r>
            <a:r>
              <a:rPr lang="en-US" altLang="zh-CN" sz="1400" b="0" kern="1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</a:t>
            </a:r>
            <a:r>
              <a:rPr lang="en-US" altLang="zh-CN" sz="1400" b="0" kern="1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BaCl</a:t>
            </a:r>
            <a:r>
              <a:rPr lang="en-US" altLang="zh-CN" sz="1400" b="0" kern="1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中的一种或几种，为确定其组成，进行如下实验：</a:t>
            </a:r>
            <a:endParaRPr lang="zh-CN" altLang="zh-CN" sz="1400" b="0" kern="1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步骤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：取少量样品于烧杯中，加足量水，充分搅拌，静置，有固体剩余。</a:t>
            </a:r>
            <a:endParaRPr lang="zh-CN" altLang="zh-CN" sz="1400" b="0" kern="1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步骤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：取步骤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所得上层清液于试管中，滴入几滴酚酞溶液，溶液变红色；再滴入过量稀盐酸，无气泡产生，红色逐渐褪去，得到无色溶液。</a:t>
            </a:r>
            <a:endParaRPr lang="zh-CN" altLang="zh-CN" sz="1400" b="0" kern="1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步骤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III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：取步骤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所得溶液于试管中，滴入过量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Ba(NO</a:t>
            </a:r>
            <a:r>
              <a:rPr lang="en-US" altLang="zh-CN" sz="1400" b="0" kern="1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en-US" altLang="zh-CN" sz="1400" b="0" kern="1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溶液，无明显现象。</a:t>
            </a:r>
            <a:endParaRPr lang="zh-CN" altLang="zh-CN" sz="1400" b="0" kern="1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根据上述实验，回答下列问题：</a:t>
            </a:r>
            <a:endParaRPr lang="zh-CN" altLang="zh-CN" sz="1400" b="0" kern="1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(1)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步骤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中溶液的红色褪去，发生反应的化学方程式是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sz="1400" b="0" kern="1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zh-CN" altLang="en-US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分析上述实验过程，关于样品的组成，可以得到的结论是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sz="1400" b="0" kern="1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(3)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若要进一步确定样品的组成，还需进行的实验操作是</a:t>
            </a:r>
            <a:r>
              <a:rPr lang="en-US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</a:t>
            </a:r>
            <a:r>
              <a:rPr lang="zh-CN" altLang="zh-CN" sz="1400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sz="1400" b="0" kern="1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9F9F509-08E1-CA44-83B1-23622A344F23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2——</a:t>
            </a: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叙述型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85E94E79-94FE-E64D-9FDE-BE9FD3BD5877}"/>
              </a:ext>
            </a:extLst>
          </p:cNvPr>
          <p:cNvSpPr/>
          <p:nvPr/>
        </p:nvSpPr>
        <p:spPr bwMode="auto">
          <a:xfrm>
            <a:off x="4860032" y="1388847"/>
            <a:ext cx="1008112" cy="358874"/>
          </a:xfrm>
          <a:prstGeom prst="ellipse">
            <a:avLst/>
          </a:prstGeom>
          <a:noFill/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7611E9D-F83C-C047-9FE5-C74AFC2C2599}"/>
              </a:ext>
            </a:extLst>
          </p:cNvPr>
          <p:cNvSpPr txBox="1"/>
          <p:nvPr/>
        </p:nvSpPr>
        <p:spPr>
          <a:xfrm>
            <a:off x="4565640" y="1019515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？         ？ 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6B44438-28E6-7D45-ABEC-2AF5D6A166C7}"/>
              </a:ext>
            </a:extLst>
          </p:cNvPr>
          <p:cNvGrpSpPr/>
          <p:nvPr/>
        </p:nvGrpSpPr>
        <p:grpSpPr>
          <a:xfrm>
            <a:off x="5868144" y="987574"/>
            <a:ext cx="432048" cy="342896"/>
            <a:chOff x="3779912" y="975821"/>
            <a:chExt cx="432048" cy="342896"/>
          </a:xfrm>
        </p:grpSpPr>
        <p:cxnSp>
          <p:nvCxnSpPr>
            <p:cNvPr id="7" name="直线连接符 6">
              <a:extLst>
                <a:ext uri="{FF2B5EF4-FFF2-40B4-BE49-F238E27FC236}">
                  <a16:creationId xmlns:a16="http://schemas.microsoft.com/office/drawing/2014/main" id="{75D20977-AD9F-9B4E-AE74-7CE2E0062E60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7EDE5D1B-D911-0E46-A57B-F86B5614209A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id="{BECA2B75-0897-AB40-84BE-32667B74610A}"/>
              </a:ext>
            </a:extLst>
          </p:cNvPr>
          <p:cNvSpPr/>
          <p:nvPr/>
        </p:nvSpPr>
        <p:spPr bwMode="auto">
          <a:xfrm>
            <a:off x="4932040" y="1780828"/>
            <a:ext cx="1008112" cy="358874"/>
          </a:xfrm>
          <a:prstGeom prst="ellipse">
            <a:avLst/>
          </a:prstGeom>
          <a:noFill/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B226FBD-3BC0-8944-B3AA-471D08CAF761}"/>
              </a:ext>
            </a:extLst>
          </p:cNvPr>
          <p:cNvSpPr/>
          <p:nvPr/>
        </p:nvSpPr>
        <p:spPr bwMode="auto">
          <a:xfrm>
            <a:off x="7668344" y="1707654"/>
            <a:ext cx="1008112" cy="358874"/>
          </a:xfrm>
          <a:prstGeom prst="ellipse">
            <a:avLst/>
          </a:prstGeom>
          <a:noFill/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EF62C8E-9A20-5647-9540-6A57AF4E03B2}"/>
              </a:ext>
            </a:extLst>
          </p:cNvPr>
          <p:cNvGrpSpPr/>
          <p:nvPr/>
        </p:nvGrpSpPr>
        <p:grpSpPr>
          <a:xfrm>
            <a:off x="3851920" y="987574"/>
            <a:ext cx="432048" cy="342896"/>
            <a:chOff x="3779912" y="975821"/>
            <a:chExt cx="432048" cy="342896"/>
          </a:xfrm>
        </p:grpSpPr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25BD23E0-49AD-B844-9E12-4D072D1EB90E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DE9060BA-4551-084B-903A-407792F0B8BE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65A6A51A-7B4E-F242-8969-6084B481E48A}"/>
              </a:ext>
            </a:extLst>
          </p:cNvPr>
          <p:cNvSpPr txBox="1"/>
          <p:nvPr/>
        </p:nvSpPr>
        <p:spPr>
          <a:xfrm>
            <a:off x="6070423" y="2407989"/>
            <a:ext cx="259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上层清液中无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zh-CN" alt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E1ECD8C-181D-DE4F-8143-634B6689EEFF}"/>
              </a:ext>
            </a:extLst>
          </p:cNvPr>
          <p:cNvSpPr/>
          <p:nvPr/>
        </p:nvSpPr>
        <p:spPr>
          <a:xfrm>
            <a:off x="4618316" y="3003798"/>
            <a:ext cx="20970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NaOH+HCl</a:t>
            </a:r>
            <a:r>
              <a:rPr lang="en-US" altLang="zh-CN" sz="1400" kern="1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=NaCl+H</a:t>
            </a:r>
            <a:r>
              <a:rPr lang="en-US" altLang="zh-CN" sz="140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400" kern="1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zh-CN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F967AD6-4360-924D-9928-8715FD0E387C}"/>
              </a:ext>
            </a:extLst>
          </p:cNvPr>
          <p:cNvSpPr/>
          <p:nvPr/>
        </p:nvSpPr>
        <p:spPr>
          <a:xfrm>
            <a:off x="4950118" y="3229999"/>
            <a:ext cx="29433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该样品中一定含有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BaCl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sz="1400" b="0" kern="100" dirty="0" err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NaOH</a:t>
            </a: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，至少含有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一种</a:t>
            </a:r>
            <a:r>
              <a:rPr lang="zh-CN" altLang="zh-CN" sz="1400" b="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zh-CN" altLang="en-US" sz="1400" b="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C6A6693-0038-B046-9B1C-14EC98513EC0}"/>
              </a:ext>
            </a:extLst>
          </p:cNvPr>
          <p:cNvSpPr/>
          <p:nvPr/>
        </p:nvSpPr>
        <p:spPr>
          <a:xfrm>
            <a:off x="4354154" y="3894033"/>
            <a:ext cx="482635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lnSpc>
                <a:spcPct val="150000"/>
              </a:lnSpc>
              <a:spcAft>
                <a:spcPts val="0"/>
              </a:spcAft>
            </a:pP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取少量步骤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 </a:t>
            </a: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所得固体于试管中，滴加过量的稀盐酸，若固体不溶解，则样品中含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K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；若固体完全溶解，则样品中含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Na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若部分溶解，则样品中含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</a:t>
            </a:r>
            <a:r>
              <a:rPr lang="en-US" altLang="zh-CN" sz="1400" b="0" kern="1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zh-CN" sz="1400" b="0" kern="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83570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 animBg="1"/>
      <p:bldP spid="10" grpId="0" animBg="1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图片24" descr="菁优网：http://www.jyeoo.com">
            <a:extLst>
              <a:ext uri="{FF2B5EF4-FFF2-40B4-BE49-F238E27FC236}">
                <a16:creationId xmlns:a16="http://schemas.microsoft.com/office/drawing/2014/main" id="{EFB8AD6C-E02A-DD44-ABE5-0FC44CF8B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774" y="2067694"/>
            <a:ext cx="5861841" cy="127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BD12CE8-5761-984C-9483-B863C56E8C8E}"/>
              </a:ext>
            </a:extLst>
          </p:cNvPr>
          <p:cNvSpPr/>
          <p:nvPr/>
        </p:nvSpPr>
        <p:spPr>
          <a:xfrm>
            <a:off x="168813" y="980041"/>
            <a:ext cx="3096344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2017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天津）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某固体粉末可能含有碳酸钙、硫酸钠、氯化钠、氯化钡、硫酸铜中的一种或几种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为确定该固体粉末的成分，进行了如下实验：回答下列问题：</a:t>
            </a:r>
            <a:endParaRPr lang="zh-CN" altLang="zh-CN" sz="14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①反应I 的化学方程式为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　   　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sz="14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②白色沉淀C是</a:t>
            </a:r>
            <a:r>
              <a:rPr lang="zh-CN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　   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lang="zh-CN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　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(填化学式)。</a:t>
            </a:r>
            <a:endParaRPr lang="zh-CN" altLang="zh-CN" sz="14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③原固体粉末中一定不含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　   　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(填化学式)。</a:t>
            </a:r>
            <a:endParaRPr lang="zh-CN" altLang="zh-CN" sz="14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0949BD9-5FA7-0A47-85AB-E1714E926986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3——</a:t>
            </a: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流程图型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8EA5C34-D976-D34C-B7D4-75990954F893}"/>
              </a:ext>
            </a:extLst>
          </p:cNvPr>
          <p:cNvSpPr/>
          <p:nvPr/>
        </p:nvSpPr>
        <p:spPr>
          <a:xfrm>
            <a:off x="3529439" y="791155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BaCl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196E644-9D20-A44D-816D-C746144AAF79}"/>
              </a:ext>
            </a:extLst>
          </p:cNvPr>
          <p:cNvSpPr/>
          <p:nvPr/>
        </p:nvSpPr>
        <p:spPr>
          <a:xfrm>
            <a:off x="5508104" y="1513147"/>
            <a:ext cx="11224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endParaRPr lang="en-US" altLang="zh-CN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endParaRPr lang="zh-CN" alt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弧 12">
            <a:extLst>
              <a:ext uri="{FF2B5EF4-FFF2-40B4-BE49-F238E27FC236}">
                <a16:creationId xmlns:a16="http://schemas.microsoft.com/office/drawing/2014/main" id="{91E84B76-1C08-744B-88FA-721443BBCDA1}"/>
              </a:ext>
            </a:extLst>
          </p:cNvPr>
          <p:cNvSpPr/>
          <p:nvPr/>
        </p:nvSpPr>
        <p:spPr bwMode="auto">
          <a:xfrm>
            <a:off x="4606504" y="681947"/>
            <a:ext cx="1826090" cy="469466"/>
          </a:xfrm>
          <a:prstGeom prst="arc">
            <a:avLst>
              <a:gd name="adj1" fmla="val 10874562"/>
              <a:gd name="adj2" fmla="val 105407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9AC6430E-9FAB-2E46-A915-C3266121C6B2}"/>
              </a:ext>
            </a:extLst>
          </p:cNvPr>
          <p:cNvCxnSpPr>
            <a:cxnSpLocks/>
          </p:cNvCxnSpPr>
          <p:nvPr/>
        </p:nvCxnSpPr>
        <p:spPr bwMode="auto">
          <a:xfrm>
            <a:off x="6876256" y="791155"/>
            <a:ext cx="576064" cy="36933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949E398-0CFD-6747-8EDB-1A6D18928A8D}"/>
              </a:ext>
            </a:extLst>
          </p:cNvPr>
          <p:cNvGrpSpPr/>
          <p:nvPr/>
        </p:nvGrpSpPr>
        <p:grpSpPr>
          <a:xfrm>
            <a:off x="3779912" y="975821"/>
            <a:ext cx="432048" cy="342896"/>
            <a:chOff x="3779912" y="975821"/>
            <a:chExt cx="432048" cy="342896"/>
          </a:xfrm>
        </p:grpSpPr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EE97476B-585C-6343-9083-D0BBAB9F84DB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060CED1A-7AE0-D446-98D9-20E7999D2347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D5844769-2040-0242-B6C3-36F0E8F7A261}"/>
              </a:ext>
            </a:extLst>
          </p:cNvPr>
          <p:cNvSpPr txBox="1"/>
          <p:nvPr/>
        </p:nvSpPr>
        <p:spPr>
          <a:xfrm>
            <a:off x="4655622" y="113281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3B555B8-E475-D441-9D19-79AA5C10A1E1}"/>
              </a:ext>
            </a:extLst>
          </p:cNvPr>
          <p:cNvSpPr txBox="1"/>
          <p:nvPr/>
        </p:nvSpPr>
        <p:spPr>
          <a:xfrm>
            <a:off x="6224043" y="114509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67E4A8F2-9108-CB4E-BC6B-DFC8F8594E3C}"/>
              </a:ext>
            </a:extLst>
          </p:cNvPr>
          <p:cNvGrpSpPr/>
          <p:nvPr/>
        </p:nvGrpSpPr>
        <p:grpSpPr>
          <a:xfrm>
            <a:off x="4644008" y="1004718"/>
            <a:ext cx="432048" cy="342896"/>
            <a:chOff x="3779912" y="975821"/>
            <a:chExt cx="432048" cy="342896"/>
          </a:xfrm>
        </p:grpSpPr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A9078070-A424-5C4B-8D89-D45C7CB46A70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D43247BB-4C6E-FE47-A166-6A9C8956DC94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FC0E3A44-02FB-9945-B7EA-2C681EAF17C5}"/>
              </a:ext>
            </a:extLst>
          </p:cNvPr>
          <p:cNvCxnSpPr>
            <a:cxnSpLocks/>
          </p:cNvCxnSpPr>
          <p:nvPr/>
        </p:nvCxnSpPr>
        <p:spPr bwMode="auto">
          <a:xfrm>
            <a:off x="6156176" y="843558"/>
            <a:ext cx="576064" cy="36933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9CB8F8B-D08D-8E43-B57A-BF6C407879F4}"/>
              </a:ext>
            </a:extLst>
          </p:cNvPr>
          <p:cNvSpPr/>
          <p:nvPr/>
        </p:nvSpPr>
        <p:spPr>
          <a:xfrm>
            <a:off x="8172400" y="3324052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7CCBE8A-88CA-F34E-AE01-D14FF2CEE8B6}"/>
              </a:ext>
            </a:extLst>
          </p:cNvPr>
          <p:cNvSpPr/>
          <p:nvPr/>
        </p:nvSpPr>
        <p:spPr>
          <a:xfrm>
            <a:off x="168813" y="2859782"/>
            <a:ext cx="3563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zh-CN" altLang="zh-CN" baseline="-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+2HCl=CaCl</a:t>
            </a:r>
            <a:r>
              <a:rPr lang="zh-CN" altLang="zh-CN" baseline="-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+CO</a:t>
            </a:r>
            <a:r>
              <a:rPr lang="zh-CN" altLang="zh-CN" baseline="-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↑+H</a:t>
            </a:r>
            <a:r>
              <a:rPr lang="zh-CN" altLang="zh-CN" baseline="-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41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 animBg="1"/>
      <p:bldP spid="22" grpId="0"/>
      <p:bldP spid="22" grpId="1"/>
      <p:bldP spid="24" grpId="0"/>
      <p:bldP spid="24" grpId="1"/>
      <p:bldP spid="23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378A4CA-8CE8-7444-85F1-0C6DFA6BC3C9}"/>
              </a:ext>
            </a:extLst>
          </p:cNvPr>
          <p:cNvSpPr/>
          <p:nvPr/>
        </p:nvSpPr>
        <p:spPr>
          <a:xfrm>
            <a:off x="395536" y="1275606"/>
            <a:ext cx="3024336" cy="32501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b="0" kern="100" dirty="0">
                <a:solidFill>
                  <a:srgbClr val="000000"/>
                </a:solidFill>
                <a:latin typeface="+mn-ea"/>
                <a:ea typeface="+mn-ea"/>
              </a:rPr>
              <a:t>已知</a:t>
            </a:r>
            <a:r>
              <a:rPr lang="en-US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A</a:t>
            </a:r>
            <a:r>
              <a:rPr lang="zh-CN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、</a:t>
            </a:r>
            <a:r>
              <a:rPr lang="en-US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B</a:t>
            </a:r>
            <a:r>
              <a:rPr lang="zh-CN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等物质在溶液中存在如下三个转换关系：</a:t>
            </a:r>
            <a:endParaRPr lang="zh-CN" altLang="zh-CN" b="0" kern="100" dirty="0">
              <a:latin typeface="+mn-ea"/>
              <a:ea typeface="+mn-ea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b="0" kern="100" dirty="0">
                <a:solidFill>
                  <a:srgbClr val="000000"/>
                </a:solidFill>
                <a:latin typeface="+mn-ea"/>
                <a:ea typeface="+mn-ea"/>
              </a:rPr>
              <a:t>①</a:t>
            </a:r>
            <a:r>
              <a:rPr lang="zh-CN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完成</a:t>
            </a:r>
            <a:r>
              <a:rPr lang="en-US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C</a:t>
            </a:r>
            <a:r>
              <a:rPr lang="zh-CN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跟</a:t>
            </a:r>
            <a:r>
              <a:rPr lang="en-US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D</a:t>
            </a:r>
            <a:r>
              <a:rPr lang="zh-CN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溶液反应的化学方程式：</a:t>
            </a:r>
            <a:r>
              <a:rPr lang="zh-CN" altLang="en-US" b="0" u="sng" kern="100" dirty="0">
                <a:solidFill>
                  <a:srgbClr val="000000"/>
                </a:solidFill>
                <a:latin typeface="+mn-ea"/>
                <a:ea typeface="+mn-ea"/>
              </a:rPr>
              <a:t>                     </a:t>
            </a:r>
            <a:r>
              <a:rPr lang="zh-CN" altLang="en-US" b="0" kern="100" dirty="0">
                <a:solidFill>
                  <a:srgbClr val="000000"/>
                </a:solidFill>
                <a:latin typeface="+mn-ea"/>
                <a:ea typeface="+mn-ea"/>
              </a:rPr>
              <a:t>；</a:t>
            </a:r>
            <a:r>
              <a:rPr lang="en-US" altLang="zh-CN" b="0" u="sng" kern="100" dirty="0">
                <a:solidFill>
                  <a:srgbClr val="000000"/>
                </a:solidFill>
                <a:latin typeface="+mn-ea"/>
                <a:ea typeface="+mn-ea"/>
              </a:rPr>
              <a:t>                            </a:t>
            </a:r>
            <a:endParaRPr lang="zh-CN" altLang="zh-CN" b="0" kern="100" dirty="0">
              <a:latin typeface="+mn-ea"/>
              <a:ea typeface="+mn-ea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b="0" kern="100" dirty="0">
                <a:solidFill>
                  <a:srgbClr val="000000"/>
                </a:solidFill>
                <a:latin typeface="+mn-ea"/>
                <a:ea typeface="+mn-ea"/>
              </a:rPr>
              <a:t>②</a:t>
            </a:r>
            <a:r>
              <a:rPr lang="zh-CN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写出白色沉淀</a:t>
            </a:r>
            <a:r>
              <a:rPr lang="en-US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G</a:t>
            </a:r>
            <a:r>
              <a:rPr lang="zh-CN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的化学式</a:t>
            </a:r>
            <a:endParaRPr lang="en-US" altLang="zh-CN" b="0" kern="100" dirty="0">
              <a:solidFill>
                <a:srgbClr val="000000"/>
              </a:solidFill>
              <a:latin typeface="+mn-ea"/>
              <a:ea typeface="+mn-ea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b="0" u="sng" kern="100" dirty="0">
                <a:solidFill>
                  <a:srgbClr val="000000"/>
                </a:solidFill>
                <a:latin typeface="+mn-ea"/>
                <a:ea typeface="+mn-ea"/>
              </a:rPr>
              <a:t>          </a:t>
            </a:r>
            <a:r>
              <a:rPr lang="zh-CN" altLang="en-US" b="0" u="sng" kern="100" dirty="0">
                <a:solidFill>
                  <a:srgbClr val="000000"/>
                </a:solidFill>
                <a:latin typeface="+mn-ea"/>
                <a:ea typeface="+mn-ea"/>
              </a:rPr>
              <a:t>      </a:t>
            </a:r>
            <a:r>
              <a:rPr lang="en-US" altLang="zh-CN" b="0" u="sng" kern="100" dirty="0">
                <a:solidFill>
                  <a:srgbClr val="000000"/>
                </a:solidFill>
                <a:latin typeface="+mn-ea"/>
                <a:ea typeface="+mn-ea"/>
              </a:rPr>
              <a:t>  </a:t>
            </a:r>
            <a:r>
              <a:rPr lang="zh-CN" altLang="en-US" b="0" u="sng" kern="100" dirty="0">
                <a:solidFill>
                  <a:srgbClr val="000000"/>
                </a:solidFill>
                <a:latin typeface="+mn-ea"/>
                <a:ea typeface="+mn-ea"/>
              </a:rPr>
              <a:t>  </a:t>
            </a:r>
            <a:r>
              <a:rPr lang="zh-CN" altLang="en-US" b="0" kern="1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zh-CN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；</a:t>
            </a:r>
            <a:endParaRPr lang="en-US" altLang="zh-CN" b="0" kern="100" dirty="0">
              <a:solidFill>
                <a:srgbClr val="000000"/>
              </a:solidFill>
              <a:latin typeface="+mn-ea"/>
              <a:ea typeface="+mn-ea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b="0" kern="100" dirty="0">
                <a:solidFill>
                  <a:srgbClr val="000000"/>
                </a:solidFill>
                <a:latin typeface="+mn-ea"/>
                <a:ea typeface="+mn-ea"/>
              </a:rPr>
              <a:t>③</a:t>
            </a:r>
            <a:r>
              <a:rPr lang="zh-CN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写出</a:t>
            </a:r>
            <a:r>
              <a:rPr lang="en-US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A</a:t>
            </a:r>
            <a:r>
              <a:rPr lang="zh-CN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溶液中溶质的化学式</a:t>
            </a:r>
            <a:r>
              <a:rPr lang="en-US" altLang="zh-CN" b="0" u="sng" kern="100" dirty="0">
                <a:solidFill>
                  <a:srgbClr val="000000"/>
                </a:solidFill>
                <a:latin typeface="+mn-ea"/>
                <a:ea typeface="+mn-ea"/>
              </a:rPr>
              <a:t>      </a:t>
            </a:r>
            <a:r>
              <a:rPr lang="zh-CN" altLang="en-US" b="0" u="sng" kern="100" dirty="0">
                <a:solidFill>
                  <a:srgbClr val="000000"/>
                </a:solidFill>
                <a:latin typeface="+mn-ea"/>
                <a:ea typeface="+mn-ea"/>
              </a:rPr>
              <a:t>       </a:t>
            </a:r>
            <a:r>
              <a:rPr lang="en-US" altLang="zh-CN" b="0" u="sng" kern="100" dirty="0">
                <a:solidFill>
                  <a:srgbClr val="000000"/>
                </a:solidFill>
                <a:latin typeface="+mn-ea"/>
                <a:ea typeface="+mn-ea"/>
              </a:rPr>
              <a:t>      </a:t>
            </a:r>
            <a:r>
              <a:rPr lang="zh-CN" altLang="zh-CN" b="0" kern="100" dirty="0">
                <a:solidFill>
                  <a:srgbClr val="000000"/>
                </a:solidFill>
                <a:latin typeface="+mn-ea"/>
                <a:ea typeface="+mn-ea"/>
              </a:rPr>
              <a:t>。</a:t>
            </a:r>
            <a:endParaRPr lang="zh-CN" altLang="zh-CN" b="0" kern="100" dirty="0">
              <a:latin typeface="+mn-ea"/>
              <a:ea typeface="+mn-ea"/>
            </a:endParaRPr>
          </a:p>
          <a:p>
            <a:pPr algn="just">
              <a:spcAft>
                <a:spcPts val="0"/>
              </a:spcAft>
            </a:pPr>
            <a:r>
              <a:rPr lang="en-US" altLang="zh-CN" b="0" kern="100" dirty="0">
                <a:latin typeface="+mn-ea"/>
                <a:ea typeface="+mn-ea"/>
              </a:rPr>
              <a:t> </a:t>
            </a:r>
            <a:endParaRPr lang="zh-CN" altLang="zh-CN" b="0" kern="100" dirty="0">
              <a:latin typeface="+mn-ea"/>
              <a:ea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CB0C553-C91B-5544-A2D8-18A664FFB18D}"/>
              </a:ext>
            </a:extLst>
          </p:cNvPr>
          <p:cNvSpPr/>
          <p:nvPr/>
        </p:nvSpPr>
        <p:spPr>
          <a:xfrm>
            <a:off x="3851920" y="1275606"/>
            <a:ext cx="4572000" cy="1286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+ FeCl</a:t>
            </a:r>
            <a:r>
              <a:rPr lang="en-US" altLang="zh-CN" kern="1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B↓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（红褐色）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  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+ D →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E↓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（白色）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F</a:t>
            </a:r>
            <a:endParaRPr lang="zh-CN" altLang="zh-CN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+ AgNO</a:t>
            </a:r>
            <a:r>
              <a:rPr lang="en-US" altLang="zh-CN" kern="1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G↓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（白色）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HNO</a:t>
            </a:r>
            <a:r>
              <a:rPr lang="en-US" altLang="zh-CN" kern="1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zh-CN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8A23EFF-47CB-6F4E-B19F-2823A0352FE5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4——</a:t>
            </a: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方程式型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33F9DF3-D0AA-9740-975E-A673462E6534}"/>
              </a:ext>
            </a:extLst>
          </p:cNvPr>
          <p:cNvSpPr/>
          <p:nvPr/>
        </p:nvSpPr>
        <p:spPr>
          <a:xfrm>
            <a:off x="6012160" y="1090940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FEF83B-3DB9-6C45-9B28-14B181361F51}"/>
              </a:ext>
            </a:extLst>
          </p:cNvPr>
          <p:cNvSpPr/>
          <p:nvPr/>
        </p:nvSpPr>
        <p:spPr>
          <a:xfrm>
            <a:off x="5766632" y="250012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C3388B2-57F1-1044-BC58-C0FDBAAE5E2E}"/>
              </a:ext>
            </a:extLst>
          </p:cNvPr>
          <p:cNvSpPr/>
          <p:nvPr/>
        </p:nvSpPr>
        <p:spPr>
          <a:xfrm>
            <a:off x="4274483" y="2492656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F0A2A46-A384-CF41-BA84-EA80B0B5B705}"/>
              </a:ext>
            </a:extLst>
          </p:cNvPr>
          <p:cNvSpPr/>
          <p:nvPr/>
        </p:nvSpPr>
        <p:spPr>
          <a:xfrm>
            <a:off x="6732869" y="1959731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9BC138F-E580-2E46-A226-BDF0BE9FE05F}"/>
              </a:ext>
            </a:extLst>
          </p:cNvPr>
          <p:cNvSpPr/>
          <p:nvPr/>
        </p:nvSpPr>
        <p:spPr>
          <a:xfrm>
            <a:off x="5347286" y="1986603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CF1CD9A-3E4E-A949-A2EF-1F43C0B53658}"/>
              </a:ext>
            </a:extLst>
          </p:cNvPr>
          <p:cNvSpPr/>
          <p:nvPr/>
        </p:nvSpPr>
        <p:spPr>
          <a:xfrm>
            <a:off x="4063033" y="1986603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BaCl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395A786-469D-8045-A6ED-4E79FA8BC6FA}"/>
              </a:ext>
            </a:extLst>
          </p:cNvPr>
          <p:cNvSpPr/>
          <p:nvPr/>
        </p:nvSpPr>
        <p:spPr>
          <a:xfrm>
            <a:off x="4670736" y="1971046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8E561FB-A4C9-DA45-B51A-7BF616A19F2C}"/>
              </a:ext>
            </a:extLst>
          </p:cNvPr>
          <p:cNvSpPr/>
          <p:nvPr/>
        </p:nvSpPr>
        <p:spPr>
          <a:xfrm>
            <a:off x="4042750" y="3423411"/>
            <a:ext cx="3812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BaCl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baseline="-25000" dirty="0"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</a:rPr>
              <a:t>+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===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n-US" altLang="zh-CN" kern="1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 </a:t>
            </a:r>
            <a:r>
              <a:rPr lang="zh-CN" altLang="en-US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+ 2H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3A9FEC1-964D-E14D-A42F-1D6412A66E4A}"/>
              </a:ext>
            </a:extLst>
          </p:cNvPr>
          <p:cNvSpPr/>
          <p:nvPr/>
        </p:nvSpPr>
        <p:spPr>
          <a:xfrm>
            <a:off x="7921327" y="1090940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BaCl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91EDBB3-C812-B64D-9EB1-465409B908D7}"/>
              </a:ext>
            </a:extLst>
          </p:cNvPr>
          <p:cNvSpPr/>
          <p:nvPr/>
        </p:nvSpPr>
        <p:spPr>
          <a:xfrm>
            <a:off x="4274483" y="1090940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284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1"/>
      <p:bldP spid="10" grpId="0"/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1115616" y="1942758"/>
            <a:ext cx="6731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单质：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等金属</a:t>
            </a:r>
            <a:endParaRPr lang="en-US" altLang="zh-CN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827584" y="987574"/>
            <a:ext cx="2088232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charset="2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常温下固态</a:t>
            </a:r>
            <a:endParaRPr lang="zh-CN" altLang="en-US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AutoShape 11"/>
          <p:cNvSpPr/>
          <p:nvPr/>
        </p:nvSpPr>
        <p:spPr>
          <a:xfrm>
            <a:off x="400075" y="837349"/>
            <a:ext cx="735020" cy="735020"/>
          </a:xfrm>
          <a:prstGeom prst="diamond">
            <a:avLst/>
          </a:prstGeom>
          <a:solidFill>
            <a:srgbClr val="FF6600"/>
          </a:solidFill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lvl="0" algn="ctr" eaLnBrk="0" hangingPunct="0"/>
            <a:r>
              <a:rPr lang="en-US" altLang="zh-CN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1</a:t>
            </a:r>
            <a:r>
              <a:rPr lang="zh-CN" alt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Gulim" panose="020B0600000101010101" pitchFamily="34" charset="-127"/>
              </a:rPr>
              <a:t>  </a:t>
            </a:r>
            <a:endParaRPr lang="en-US" altLang="ko-KR" sz="2400" b="1" dirty="0">
              <a:solidFill>
                <a:srgbClr val="FFFFFF"/>
              </a:solidFill>
              <a:latin typeface="Calibri" panose="020F0502020204030204" pitchFamily="34" charset="0"/>
              <a:ea typeface="Gulim" panose="020B0600000101010101" pitchFamily="34" charset="-127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（二）物质的状态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115616" y="2571750"/>
            <a:ext cx="71244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氧化物：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MnO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</a:t>
            </a:r>
            <a:endParaRPr lang="en-US" altLang="zh-CN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15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1252538" y="1743863"/>
            <a:ext cx="353548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单质：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>
              <a:spcBef>
                <a:spcPct val="50000"/>
              </a:spcBef>
            </a:pPr>
            <a:endParaRPr lang="en-US" altLang="zh-CN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899592" y="987574"/>
            <a:ext cx="2088232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charset="2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常温下气态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AutoShape 11"/>
          <p:cNvSpPr/>
          <p:nvPr/>
        </p:nvSpPr>
        <p:spPr>
          <a:xfrm>
            <a:off x="400075" y="837349"/>
            <a:ext cx="735020" cy="735020"/>
          </a:xfrm>
          <a:prstGeom prst="diamond">
            <a:avLst/>
          </a:prstGeom>
          <a:solidFill>
            <a:srgbClr val="FF6600"/>
          </a:solidFill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lvl="0" algn="ctr"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 2</a:t>
            </a:r>
            <a:r>
              <a:rPr lang="zh-CN" altLang="en-US" sz="2400" b="1" dirty="0">
                <a:solidFill>
                  <a:srgbClr val="FFFFFF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 </a:t>
            </a:r>
            <a:endParaRPr lang="en-US" altLang="ko-KR" sz="2400" b="1" dirty="0">
              <a:solidFill>
                <a:srgbClr val="FFFFFF"/>
              </a:solidFill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（二）物质的状态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252538" y="2340917"/>
            <a:ext cx="38955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化合物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zh-CN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899592" y="3211091"/>
            <a:ext cx="2088232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charset="2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常温下液态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AutoShape 11"/>
          <p:cNvSpPr/>
          <p:nvPr/>
        </p:nvSpPr>
        <p:spPr>
          <a:xfrm>
            <a:off x="400075" y="3060866"/>
            <a:ext cx="735020" cy="735020"/>
          </a:xfrm>
          <a:prstGeom prst="diamond">
            <a:avLst/>
          </a:prstGeom>
          <a:solidFill>
            <a:srgbClr val="FF6600"/>
          </a:solidFill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lvl="0" algn="ctr"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 3</a:t>
            </a:r>
            <a:r>
              <a:rPr lang="zh-CN" altLang="en-US" sz="2400" b="1" dirty="0">
                <a:solidFill>
                  <a:srgbClr val="FFFFFF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</a:t>
            </a:r>
            <a:endParaRPr lang="en-US" altLang="ko-KR" sz="2400" b="1" dirty="0">
              <a:solidFill>
                <a:srgbClr val="FFFFFF"/>
              </a:solidFill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1252538" y="3939902"/>
            <a:ext cx="38955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endParaRPr lang="en-US" altLang="zh-CN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52120" y="987574"/>
            <a:ext cx="3096344" cy="21172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最轻的气体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能使澄清石灰水变浑浊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：有毒气体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CH</a:t>
            </a:r>
            <a:r>
              <a:rPr lang="en-US" altLang="zh-CN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：最简单的有机物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CH</a:t>
            </a:r>
            <a:r>
              <a:rPr lang="en-US" altLang="zh-CN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产生温室效应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52414" y="3551450"/>
            <a:ext cx="3096344" cy="8707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最常用的溶剂；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相对分子量最小的氧化物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02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/>
      <p:bldP spid="7" grpId="0" animBg="1"/>
      <p:bldP spid="8" grpId="0" animBg="1"/>
      <p:bldP spid="9" grpId="0"/>
      <p:bldP spid="2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5231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框图型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4355976" y="1359510"/>
            <a:ext cx="4176464" cy="2765421"/>
            <a:chOff x="6861" y="11523"/>
            <a:chExt cx="3585" cy="2579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1" y="11523"/>
              <a:ext cx="3585" cy="22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8347" y="13758"/>
              <a:ext cx="1067" cy="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3528" y="1285478"/>
            <a:ext cx="3384376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右图是初中化学中常见物质间的转化关系，其中甲、乙、丙均为非金属单质；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和丁均为化合物；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为能产生温室效应的气体。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）写出化学式：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甲</a:t>
            </a:r>
            <a:r>
              <a:rPr kumimoji="0" lang="zh-CN" altLang="en-US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；乙</a:t>
            </a:r>
            <a:r>
              <a:rPr lang="zh-CN" altLang="en-US" sz="2000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；</a:t>
            </a:r>
            <a:r>
              <a:rPr kumimoji="0" lang="zh-CN" altLang="en-US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）写出丙和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反应生成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的化学方程式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。</a:t>
            </a:r>
            <a:r>
              <a:rPr kumimoji="0" lang="zh-CN" altLang="en-US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4419436" y="2331386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7812360" y="2345351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6186372" y="1359508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6766550" y="2331386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6383699" y="1941489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46749" y="2634655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792537" y="1800897"/>
            <a:ext cx="603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19627" y="977674"/>
            <a:ext cx="449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76932" y="2669089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281648" y="194148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038098" y="192825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31640" y="4578885"/>
            <a:ext cx="265810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====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261934" y="4394219"/>
            <a:ext cx="64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点燃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339378" y="3681022"/>
            <a:ext cx="2393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42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（三）反应条件与反应现象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703644"/>
              </p:ext>
            </p:extLst>
          </p:nvPr>
        </p:nvGraphicFramePr>
        <p:xfrm>
          <a:off x="1043608" y="1059582"/>
          <a:ext cx="7390854" cy="36003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2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96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特殊反应条件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化学反应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6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点燃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有氧气参加的反应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6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通电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电解 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b="1" baseline="-25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6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催化剂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KClO</a:t>
                      </a:r>
                      <a:r>
                        <a:rPr lang="en-US" altLang="zh-CN" sz="2000" b="1" baseline="-25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b="1" baseline="-25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2000" b="1" baseline="-25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分解制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2000" b="1" baseline="-25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16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高温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>
                        <a:spcBef>
                          <a:spcPct val="50000"/>
                        </a:spcBef>
                      </a:pP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1.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高温煅烧石灰石（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CaCO</a:t>
                      </a:r>
                      <a:r>
                        <a:rPr lang="en-US" altLang="zh-CN" sz="2000" b="1" baseline="-25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  <a:p>
                      <a:pPr lvl="0" algn="l">
                        <a:spcBef>
                          <a:spcPct val="50000"/>
                        </a:spcBef>
                      </a:pP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2.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热还原反应（以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2000" b="1" baseline="-25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作为还原剂）</a:t>
                      </a:r>
                    </a:p>
                    <a:p>
                      <a:pPr lvl="0" algn="l">
                        <a:spcBef>
                          <a:spcPct val="50000"/>
                        </a:spcBef>
                      </a:pP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3.C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与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altLang="zh-CN" sz="2000" b="1" baseline="-25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与反应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4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矩形 76"/>
          <p:cNvSpPr/>
          <p:nvPr/>
        </p:nvSpPr>
        <p:spPr>
          <a:xfrm>
            <a:off x="145993" y="664115"/>
            <a:ext cx="3428677" cy="42473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2012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天津）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图中的物质均为初中化学常见的物质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其中甲、乙、丙、丁、戊均为单质，丙是空气中含量最多的物质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常温下，丁为黑色固体，戊为紫色金属；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是一种具有刺激性气味的气体，其水溶液显碱性，工业上用甲和丙化合制备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；农业上常用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改良土壤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。回答下列问题：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(1)D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;</a:t>
            </a:r>
            <a:endParaRPr lang="zh-CN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(2)H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反应生成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和戊的化学方程式为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               </a:t>
            </a:r>
            <a:endParaRPr lang="zh-CN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(3)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工业上可以用甲和四氯化硅在高温条件下反应来制取硅单质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此反应的化学方程式为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</a:t>
            </a:r>
            <a:r>
              <a:rPr lang="en-US" altLang="zh-C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 ——</a:t>
            </a: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框图型</a:t>
            </a:r>
          </a:p>
        </p:txBody>
      </p:sp>
      <p:grpSp>
        <p:nvGrpSpPr>
          <p:cNvPr id="43" name="Group 36">
            <a:extLst>
              <a:ext uri="{FF2B5EF4-FFF2-40B4-BE49-F238E27FC236}">
                <a16:creationId xmlns:a16="http://schemas.microsoft.com/office/drawing/2014/main" id="{8A72BA51-C2D7-CD47-8D13-C02C0D88F18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79912" y="1347614"/>
            <a:ext cx="5206119" cy="2304256"/>
            <a:chOff x="0" y="0"/>
            <a:chExt cx="6525" cy="2888"/>
          </a:xfrm>
        </p:grpSpPr>
        <p:sp>
          <p:nvSpPr>
            <p:cNvPr id="44" name="Rectangle 37">
              <a:extLst>
                <a:ext uri="{FF2B5EF4-FFF2-40B4-BE49-F238E27FC236}">
                  <a16:creationId xmlns:a16="http://schemas.microsoft.com/office/drawing/2014/main" id="{55FD24D4-1362-9144-866C-63A65BBF37A8}"/>
                </a:ext>
              </a:extLst>
            </p:cNvPr>
            <p:cNvSpPr>
              <a:spLocks noChangeAspect="1" noEditPoints="1" noChangeArrowheads="1" noChangeShapeType="1" noTextEdit="1"/>
            </p:cNvSpPr>
            <p:nvPr/>
          </p:nvSpPr>
          <p:spPr bwMode="auto">
            <a:xfrm>
              <a:off x="3317" y="2431"/>
              <a:ext cx="255" cy="2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sz="1400" kern="100"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5" name="Group 38">
              <a:extLst>
                <a:ext uri="{FF2B5EF4-FFF2-40B4-BE49-F238E27FC236}">
                  <a16:creationId xmlns:a16="http://schemas.microsoft.com/office/drawing/2014/main" id="{028DA5B3-A5EE-EC41-8FF2-B1FE30FBA43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0" y="0"/>
              <a:ext cx="6525" cy="2888"/>
              <a:chOff x="0" y="0"/>
              <a:chExt cx="6525" cy="2888"/>
            </a:xfrm>
          </p:grpSpPr>
          <p:sp>
            <p:nvSpPr>
              <p:cNvPr id="46" name="Rectangle 39">
                <a:extLst>
                  <a:ext uri="{FF2B5EF4-FFF2-40B4-BE49-F238E27FC236}">
                    <a16:creationId xmlns:a16="http://schemas.microsoft.com/office/drawing/2014/main" id="{628C4A9C-516C-4E40-B88B-B09E046AB532}"/>
                  </a:ext>
                </a:extLst>
              </p:cNvPr>
              <p:cNvSpPr>
                <a:spLocks noChangeAspect="1" noEditPoints="1" noChangeArrowheads="1" noChangeShapeType="1" noTextEdit="1"/>
              </p:cNvSpPr>
              <p:nvPr/>
            </p:nvSpPr>
            <p:spPr bwMode="auto">
              <a:xfrm>
                <a:off x="3226" y="1710"/>
                <a:ext cx="255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zh-CN" sz="1400" kern="10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丁</a:t>
                </a:r>
              </a:p>
            </p:txBody>
          </p:sp>
          <p:sp>
            <p:nvSpPr>
              <p:cNvPr id="47" name="Rectangle 40">
                <a:extLst>
                  <a:ext uri="{FF2B5EF4-FFF2-40B4-BE49-F238E27FC236}">
                    <a16:creationId xmlns:a16="http://schemas.microsoft.com/office/drawing/2014/main" id="{E904CA6E-330E-394A-8E7B-A28AB1C19321}"/>
                  </a:ext>
                </a:extLst>
              </p:cNvPr>
              <p:cNvSpPr>
                <a:spLocks noChangeAspect="1" noEditPoints="1" noChangeArrowheads="1" noChangeShapeType="1" noTextEdit="1"/>
              </p:cNvSpPr>
              <p:nvPr/>
            </p:nvSpPr>
            <p:spPr bwMode="auto">
              <a:xfrm>
                <a:off x="3228" y="2118"/>
                <a:ext cx="463" cy="2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zh-CN" sz="1400" kern="10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高温</a:t>
                </a:r>
              </a:p>
            </p:txBody>
          </p:sp>
          <p:grpSp>
            <p:nvGrpSpPr>
              <p:cNvPr id="48" name="Group 41">
                <a:extLst>
                  <a:ext uri="{FF2B5EF4-FFF2-40B4-BE49-F238E27FC236}">
                    <a16:creationId xmlns:a16="http://schemas.microsoft.com/office/drawing/2014/main" id="{71342B1A-01F9-5545-8C3C-734E0DB35DC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6525" cy="2888"/>
                <a:chOff x="0" y="0"/>
                <a:chExt cx="6525" cy="2888"/>
              </a:xfrm>
            </p:grpSpPr>
            <p:grpSp>
              <p:nvGrpSpPr>
                <p:cNvPr id="49" name="Group 42">
                  <a:extLst>
                    <a:ext uri="{FF2B5EF4-FFF2-40B4-BE49-F238E27FC236}">
                      <a16:creationId xmlns:a16="http://schemas.microsoft.com/office/drawing/2014/main" id="{306B8EEC-7F1D-094E-A6B4-CF49362C2A6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5" y="1913"/>
                  <a:ext cx="4470" cy="975"/>
                  <a:chOff x="0" y="0"/>
                  <a:chExt cx="4470" cy="975"/>
                </a:xfrm>
              </p:grpSpPr>
              <p:sp>
                <p:nvSpPr>
                  <p:cNvPr id="111" name="Rectangle 43">
                    <a:extLst>
                      <a:ext uri="{FF2B5EF4-FFF2-40B4-BE49-F238E27FC236}">
                        <a16:creationId xmlns:a16="http://schemas.microsoft.com/office/drawing/2014/main" id="{8973D6B7-2818-1F46-ABBA-396AF82B0C66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0" y="300"/>
                    <a:ext cx="645" cy="34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B</a:t>
                    </a:r>
                    <a:endParaRPr lang="zh-CN" sz="1400" kern="100"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12" name="Line 44">
                    <a:extLst>
                      <a:ext uri="{FF2B5EF4-FFF2-40B4-BE49-F238E27FC236}">
                        <a16:creationId xmlns:a16="http://schemas.microsoft.com/office/drawing/2014/main" id="{1B003974-3B6F-1A4C-ACCC-70E7814E9F34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645" y="465"/>
                    <a:ext cx="825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113" name="Rectangle 45">
                    <a:extLst>
                      <a:ext uri="{FF2B5EF4-FFF2-40B4-BE49-F238E27FC236}">
                        <a16:creationId xmlns:a16="http://schemas.microsoft.com/office/drawing/2014/main" id="{33BAAB56-34EF-574A-AFA4-8B564E964ADF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750" y="75"/>
                    <a:ext cx="645" cy="345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高温</a:t>
                    </a:r>
                  </a:p>
                </p:txBody>
              </p:sp>
              <p:cxnSp>
                <p:nvCxnSpPr>
                  <p:cNvPr id="114" name="Line 46">
                    <a:extLst>
                      <a:ext uri="{FF2B5EF4-FFF2-40B4-BE49-F238E27FC236}">
                        <a16:creationId xmlns:a16="http://schemas.microsoft.com/office/drawing/2014/main" id="{0107F1E9-EEE1-9D40-B3E8-50B5D73F4AF0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1485" y="165"/>
                    <a:ext cx="1" cy="60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15" name="Line 47">
                    <a:extLst>
                      <a:ext uri="{FF2B5EF4-FFF2-40B4-BE49-F238E27FC236}">
                        <a16:creationId xmlns:a16="http://schemas.microsoft.com/office/drawing/2014/main" id="{3A323B2D-EA6D-034D-AC31-238C13061D63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1485" y="165"/>
                    <a:ext cx="780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16" name="Line 48">
                    <a:extLst>
                      <a:ext uri="{FF2B5EF4-FFF2-40B4-BE49-F238E27FC236}">
                        <a16:creationId xmlns:a16="http://schemas.microsoft.com/office/drawing/2014/main" id="{414818BB-72F7-864F-89EF-980D6DEF7B85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1485" y="765"/>
                    <a:ext cx="840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117" name="Rectangle 49">
                    <a:extLst>
                      <a:ext uri="{FF2B5EF4-FFF2-40B4-BE49-F238E27FC236}">
                        <a16:creationId xmlns:a16="http://schemas.microsoft.com/office/drawing/2014/main" id="{BE8EA2EE-9B1D-E942-BDD9-42435CA1674A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2310" y="630"/>
                    <a:ext cx="645" cy="34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D</a:t>
                    </a:r>
                    <a:endParaRPr lang="zh-CN" sz="1400" kern="100"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8" name="Rectangle 50">
                    <a:extLst>
                      <a:ext uri="{FF2B5EF4-FFF2-40B4-BE49-F238E27FC236}">
                        <a16:creationId xmlns:a16="http://schemas.microsoft.com/office/drawing/2014/main" id="{9E046B36-12CD-EA49-B1DB-AC1A3DC7FC5D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2295" y="0"/>
                    <a:ext cx="645" cy="34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</a:t>
                    </a:r>
                    <a:endParaRPr lang="zh-CN" sz="1400" kern="100"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19" name="Line 51">
                    <a:extLst>
                      <a:ext uri="{FF2B5EF4-FFF2-40B4-BE49-F238E27FC236}">
                        <a16:creationId xmlns:a16="http://schemas.microsoft.com/office/drawing/2014/main" id="{3640F468-53D8-D449-B8FB-38E151CF7396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3000" y="180"/>
                    <a:ext cx="780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120" name="Rectangle 52">
                    <a:extLst>
                      <a:ext uri="{FF2B5EF4-FFF2-40B4-BE49-F238E27FC236}">
                        <a16:creationId xmlns:a16="http://schemas.microsoft.com/office/drawing/2014/main" id="{99DAEE59-D830-B94D-A7D5-6F11D383C44C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3795" y="0"/>
                    <a:ext cx="645" cy="34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</a:t>
                    </a:r>
                    <a:endParaRPr lang="zh-CN" sz="1400" kern="100"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21" name="Line 53">
                    <a:extLst>
                      <a:ext uri="{FF2B5EF4-FFF2-40B4-BE49-F238E27FC236}">
                        <a16:creationId xmlns:a16="http://schemas.microsoft.com/office/drawing/2014/main" id="{AE2A1D2C-A9A1-E346-B918-72D9C43A57DD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2970" y="780"/>
                    <a:ext cx="840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122" name="Rectangle 54">
                    <a:extLst>
                      <a:ext uri="{FF2B5EF4-FFF2-40B4-BE49-F238E27FC236}">
                        <a16:creationId xmlns:a16="http://schemas.microsoft.com/office/drawing/2014/main" id="{474DF460-24C4-B944-8A13-9B0DA146014C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3825" y="615"/>
                    <a:ext cx="645" cy="34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F</a:t>
                    </a:r>
                    <a:endParaRPr lang="zh-CN" sz="1400" kern="100"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cxnSp>
              <p:nvCxnSpPr>
                <p:cNvPr id="50" name="Line 55">
                  <a:extLst>
                    <a:ext uri="{FF2B5EF4-FFF2-40B4-BE49-F238E27FC236}">
                      <a16:creationId xmlns:a16="http://schemas.microsoft.com/office/drawing/2014/main" id="{ED628E08-3518-C243-AA8E-EB44F6FB55E0}"/>
                    </a:ext>
                  </a:extLst>
                </p:cNvPr>
                <p:cNvCxnSpPr>
                  <a:cxnSpLocks noChangeAspect="1" noEditPoints="1" noChangeArrowheads="1" noChangeShapeType="1"/>
                </p:cNvCxnSpPr>
                <p:nvPr/>
              </p:nvCxnSpPr>
              <p:spPr bwMode="auto">
                <a:xfrm>
                  <a:off x="2760" y="1260"/>
                  <a:ext cx="1" cy="63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51" name="Rectangle 56">
                  <a:extLst>
                    <a:ext uri="{FF2B5EF4-FFF2-40B4-BE49-F238E27FC236}">
                      <a16:creationId xmlns:a16="http://schemas.microsoft.com/office/drawing/2014/main" id="{C73CB6BD-7190-914D-B252-9D2889D18676}"/>
                    </a:ext>
                  </a:extLst>
                </p:cNvPr>
                <p:cNvSpPr>
                  <a:spLocks noChangeAspect="1" noEditPoints="1" noChangeArrowheads="1" noChangeShapeType="1" noTextEdit="1"/>
                </p:cNvSpPr>
                <p:nvPr/>
              </p:nvSpPr>
              <p:spPr bwMode="auto">
                <a:xfrm>
                  <a:off x="2356" y="1425"/>
                  <a:ext cx="255" cy="36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zh-CN" sz="1400" kern="100"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丁</a:t>
                  </a:r>
                </a:p>
              </p:txBody>
            </p:sp>
            <p:grpSp>
              <p:nvGrpSpPr>
                <p:cNvPr id="52" name="Group 57">
                  <a:extLst>
                    <a:ext uri="{FF2B5EF4-FFF2-40B4-BE49-F238E27FC236}">
                      <a16:creationId xmlns:a16="http://schemas.microsoft.com/office/drawing/2014/main" id="{A0E50D8C-47E6-0244-98A0-72061DB84D0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6180" cy="1268"/>
                  <a:chOff x="0" y="0"/>
                  <a:chExt cx="6180" cy="1268"/>
                </a:xfrm>
              </p:grpSpPr>
              <p:grpSp>
                <p:nvGrpSpPr>
                  <p:cNvPr id="63" name="Group 58">
                    <a:extLst>
                      <a:ext uri="{FF2B5EF4-FFF2-40B4-BE49-F238E27FC236}">
                        <a16:creationId xmlns:a16="http://schemas.microsoft.com/office/drawing/2014/main" id="{6D3E8648-8C50-E147-8BE8-39BDA92AF7F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0" y="263"/>
                    <a:ext cx="6180" cy="1005"/>
                    <a:chOff x="0" y="0"/>
                    <a:chExt cx="6180" cy="1005"/>
                  </a:xfrm>
                </p:grpSpPr>
                <p:sp>
                  <p:nvSpPr>
                    <p:cNvPr id="68" name="Rectangle 59">
                      <a:extLst>
                        <a:ext uri="{FF2B5EF4-FFF2-40B4-BE49-F238E27FC236}">
                          <a16:creationId xmlns:a16="http://schemas.microsoft.com/office/drawing/2014/main" id="{35A869A5-8D9C-954E-B655-CCB073EBEA67}"/>
                        </a:ext>
                      </a:extLst>
                    </p:cNvPr>
                    <p:cNvSpPr>
                      <a:spLocks noChangeAspect="1" noEditPoints="1" noChangeArrowheads="1" noChangeShapeType="1" noTextEdit="1"/>
                    </p:cNvSpPr>
                    <p:nvPr/>
                  </p:nvSpPr>
                  <p:spPr bwMode="auto">
                    <a:xfrm>
                      <a:off x="0" y="330"/>
                      <a:ext cx="645" cy="34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0" tIns="0" rIns="0" bIns="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69" name="Line 60">
                      <a:extLst>
                        <a:ext uri="{FF2B5EF4-FFF2-40B4-BE49-F238E27FC236}">
                          <a16:creationId xmlns:a16="http://schemas.microsoft.com/office/drawing/2014/main" id="{9201DA63-5DF5-2947-AFCF-47D97F437333}"/>
                        </a:ext>
                      </a:extLst>
                    </p:cNvPr>
                    <p:cNvCxnSpPr>
                      <a:cxnSpLocks noChangeAspect="1" noEditPoints="1" noChangeArrowheads="1" noChangeShapeType="1"/>
                    </p:cNvCxnSpPr>
                    <p:nvPr/>
                  </p:nvCxnSpPr>
                  <p:spPr bwMode="auto">
                    <a:xfrm>
                      <a:off x="645" y="495"/>
                      <a:ext cx="825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sp>
                  <p:nvSpPr>
                    <p:cNvPr id="70" name="Rectangle 61">
                      <a:extLst>
                        <a:ext uri="{FF2B5EF4-FFF2-40B4-BE49-F238E27FC236}">
                          <a16:creationId xmlns:a16="http://schemas.microsoft.com/office/drawing/2014/main" id="{54B30FE2-92A6-1F4A-B9D5-7D4AF002DFFE}"/>
                        </a:ext>
                      </a:extLst>
                    </p:cNvPr>
                    <p:cNvSpPr>
                      <a:spLocks noChangeAspect="1" noEditPoints="1" noChangeArrowheads="1" noChangeShapeType="1" noTextEdit="1"/>
                    </p:cNvSpPr>
                    <p:nvPr/>
                  </p:nvSpPr>
                  <p:spPr bwMode="auto">
                    <a:xfrm>
                      <a:off x="750" y="105"/>
                      <a:ext cx="645" cy="34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rot="0" vert="horz" wrap="square" lIns="0" tIns="0" rIns="0" bIns="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通电</a:t>
                      </a:r>
                    </a:p>
                  </p:txBody>
                </p:sp>
                <p:cxnSp>
                  <p:nvCxnSpPr>
                    <p:cNvPr id="71" name="Line 62">
                      <a:extLst>
                        <a:ext uri="{FF2B5EF4-FFF2-40B4-BE49-F238E27FC236}">
                          <a16:creationId xmlns:a16="http://schemas.microsoft.com/office/drawing/2014/main" id="{F1342A2E-E085-B142-BD20-E9AD6BD56BB1}"/>
                        </a:ext>
                      </a:extLst>
                    </p:cNvPr>
                    <p:cNvCxnSpPr>
                      <a:cxnSpLocks noChangeAspect="1" noEditPoints="1" noChangeArrowheads="1" noChangeShapeType="1"/>
                    </p:cNvCxnSpPr>
                    <p:nvPr/>
                  </p:nvCxnSpPr>
                  <p:spPr bwMode="auto">
                    <a:xfrm>
                      <a:off x="1485" y="195"/>
                      <a:ext cx="1" cy="60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72" name="Line 63">
                      <a:extLst>
                        <a:ext uri="{FF2B5EF4-FFF2-40B4-BE49-F238E27FC236}">
                          <a16:creationId xmlns:a16="http://schemas.microsoft.com/office/drawing/2014/main" id="{840F2FF1-AF77-8347-AB6C-78FA7F764656}"/>
                        </a:ext>
                      </a:extLst>
                    </p:cNvPr>
                    <p:cNvCxnSpPr>
                      <a:cxnSpLocks noChangeAspect="1" noEditPoints="1" noChangeArrowheads="1" noChangeShapeType="1"/>
                    </p:cNvCxnSpPr>
                    <p:nvPr/>
                  </p:nvCxnSpPr>
                  <p:spPr bwMode="auto">
                    <a:xfrm>
                      <a:off x="1485" y="195"/>
                      <a:ext cx="780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73" name="Line 64">
                      <a:extLst>
                        <a:ext uri="{FF2B5EF4-FFF2-40B4-BE49-F238E27FC236}">
                          <a16:creationId xmlns:a16="http://schemas.microsoft.com/office/drawing/2014/main" id="{1B27D814-4D2D-FE4F-8BED-0E32AD9C0171}"/>
                        </a:ext>
                      </a:extLst>
                    </p:cNvPr>
                    <p:cNvCxnSpPr>
                      <a:cxnSpLocks noChangeAspect="1" noEditPoints="1" noChangeArrowheads="1" noChangeShapeType="1"/>
                    </p:cNvCxnSpPr>
                    <p:nvPr/>
                  </p:nvCxnSpPr>
                  <p:spPr bwMode="auto">
                    <a:xfrm>
                      <a:off x="1485" y="795"/>
                      <a:ext cx="840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sp>
                  <p:nvSpPr>
                    <p:cNvPr id="74" name="Rectangle 65">
                      <a:extLst>
                        <a:ext uri="{FF2B5EF4-FFF2-40B4-BE49-F238E27FC236}">
                          <a16:creationId xmlns:a16="http://schemas.microsoft.com/office/drawing/2014/main" id="{D0CA0BD7-B496-EE4F-A34B-BB025B39D620}"/>
                        </a:ext>
                      </a:extLst>
                    </p:cNvPr>
                    <p:cNvSpPr>
                      <a:spLocks noChangeAspect="1" noEditPoints="1" noChangeArrowheads="1" noChangeShapeType="1" noTextEdit="1"/>
                    </p:cNvSpPr>
                    <p:nvPr/>
                  </p:nvSpPr>
                  <p:spPr bwMode="auto">
                    <a:xfrm>
                      <a:off x="2310" y="660"/>
                      <a:ext cx="645" cy="34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0" tIns="0" rIns="0" bIns="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乙</a:t>
                      </a:r>
                    </a:p>
                  </p:txBody>
                </p:sp>
                <p:sp>
                  <p:nvSpPr>
                    <p:cNvPr id="75" name="Rectangle 66">
                      <a:extLst>
                        <a:ext uri="{FF2B5EF4-FFF2-40B4-BE49-F238E27FC236}">
                          <a16:creationId xmlns:a16="http://schemas.microsoft.com/office/drawing/2014/main" id="{3EFD273D-515B-B14A-8240-5979B9EA8EE8}"/>
                        </a:ext>
                      </a:extLst>
                    </p:cNvPr>
                    <p:cNvSpPr>
                      <a:spLocks noChangeAspect="1" noEditPoints="1" noChangeArrowheads="1" noChangeShapeType="1" noTextEdit="1"/>
                    </p:cNvSpPr>
                    <p:nvPr/>
                  </p:nvSpPr>
                  <p:spPr bwMode="auto">
                    <a:xfrm>
                      <a:off x="2295" y="30"/>
                      <a:ext cx="645" cy="34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0" tIns="0" rIns="0" bIns="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甲</a:t>
                      </a:r>
                    </a:p>
                  </p:txBody>
                </p:sp>
                <p:cxnSp>
                  <p:nvCxnSpPr>
                    <p:cNvPr id="81" name="Line 67">
                      <a:extLst>
                        <a:ext uri="{FF2B5EF4-FFF2-40B4-BE49-F238E27FC236}">
                          <a16:creationId xmlns:a16="http://schemas.microsoft.com/office/drawing/2014/main" id="{7BF34A80-5859-8C4B-B795-FF8DC08675A3}"/>
                        </a:ext>
                      </a:extLst>
                    </p:cNvPr>
                    <p:cNvCxnSpPr>
                      <a:cxnSpLocks noChangeAspect="1" noEditPoints="1" noChangeArrowheads="1" noChangeShapeType="1"/>
                    </p:cNvCxnSpPr>
                    <p:nvPr/>
                  </p:nvCxnSpPr>
                  <p:spPr bwMode="auto">
                    <a:xfrm>
                      <a:off x="3000" y="210"/>
                      <a:ext cx="780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sp>
                  <p:nvSpPr>
                    <p:cNvPr id="84" name="Rectangle 68">
                      <a:extLst>
                        <a:ext uri="{FF2B5EF4-FFF2-40B4-BE49-F238E27FC236}">
                          <a16:creationId xmlns:a16="http://schemas.microsoft.com/office/drawing/2014/main" id="{E48D4466-9AED-EF4F-A318-758C0288E2FA}"/>
                        </a:ext>
                      </a:extLst>
                    </p:cNvPr>
                    <p:cNvSpPr>
                      <a:spLocks noChangeAspect="1" noEditPoints="1" noChangeArrowheads="1" noChangeShapeType="1" noTextEdit="1"/>
                    </p:cNvSpPr>
                    <p:nvPr/>
                  </p:nvSpPr>
                  <p:spPr bwMode="auto">
                    <a:xfrm>
                      <a:off x="3795" y="30"/>
                      <a:ext cx="645" cy="34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0" tIns="0" rIns="0" bIns="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94" name="Line 69">
                      <a:extLst>
                        <a:ext uri="{FF2B5EF4-FFF2-40B4-BE49-F238E27FC236}">
                          <a16:creationId xmlns:a16="http://schemas.microsoft.com/office/drawing/2014/main" id="{A58C7D80-2BB0-1C4D-9802-C788C6AE0CAB}"/>
                        </a:ext>
                      </a:extLst>
                    </p:cNvPr>
                    <p:cNvCxnSpPr>
                      <a:cxnSpLocks noChangeAspect="1" noEditPoints="1" noChangeArrowheads="1" noChangeShapeType="1"/>
                    </p:cNvCxnSpPr>
                    <p:nvPr/>
                  </p:nvCxnSpPr>
                  <p:spPr bwMode="auto">
                    <a:xfrm>
                      <a:off x="2970" y="810"/>
                      <a:ext cx="840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sp>
                  <p:nvSpPr>
                    <p:cNvPr id="95" name="Rectangle 70">
                      <a:extLst>
                        <a:ext uri="{FF2B5EF4-FFF2-40B4-BE49-F238E27FC236}">
                          <a16:creationId xmlns:a16="http://schemas.microsoft.com/office/drawing/2014/main" id="{E51BC95A-8855-5C48-B366-3D421ED2745E}"/>
                        </a:ext>
                      </a:extLst>
                    </p:cNvPr>
                    <p:cNvSpPr>
                      <a:spLocks noChangeAspect="1" noEditPoints="1" noChangeArrowheads="1" noChangeShapeType="1" noTextEdit="1"/>
                    </p:cNvSpPr>
                    <p:nvPr/>
                  </p:nvSpPr>
                  <p:spPr bwMode="auto">
                    <a:xfrm>
                      <a:off x="3825" y="645"/>
                      <a:ext cx="645" cy="34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0" tIns="0" rIns="0" bIns="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09" name="Rectangle 71">
                      <a:extLst>
                        <a:ext uri="{FF2B5EF4-FFF2-40B4-BE49-F238E27FC236}">
                          <a16:creationId xmlns:a16="http://schemas.microsoft.com/office/drawing/2014/main" id="{9547DE2B-5E17-5746-BB93-11F51B98024E}"/>
                        </a:ext>
                      </a:extLst>
                    </p:cNvPr>
                    <p:cNvSpPr>
                      <a:spLocks noChangeAspect="1" noEditPoints="1" noChangeArrowheads="1" noChangeShapeType="1" noTextEdit="1"/>
                    </p:cNvSpPr>
                    <p:nvPr/>
                  </p:nvSpPr>
                  <p:spPr bwMode="auto">
                    <a:xfrm>
                      <a:off x="5535" y="0"/>
                      <a:ext cx="645" cy="34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0" tIns="0" rIns="0" bIns="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110" name="Line 72">
                      <a:extLst>
                        <a:ext uri="{FF2B5EF4-FFF2-40B4-BE49-F238E27FC236}">
                          <a16:creationId xmlns:a16="http://schemas.microsoft.com/office/drawing/2014/main" id="{105FFF10-E62B-684F-A622-ECD2B35A8342}"/>
                        </a:ext>
                      </a:extLst>
                    </p:cNvPr>
                    <p:cNvCxnSpPr>
                      <a:cxnSpLocks noChangeAspect="1" noEditPoints="1" noChangeArrowheads="1" noChangeShapeType="1"/>
                    </p:cNvCxnSpPr>
                    <p:nvPr/>
                  </p:nvCxnSpPr>
                  <p:spPr bwMode="auto">
                    <a:xfrm flipH="1">
                      <a:off x="4440" y="165"/>
                      <a:ext cx="1095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sp>
                <p:nvSpPr>
                  <p:cNvPr id="64" name="Rectangle 73">
                    <a:extLst>
                      <a:ext uri="{FF2B5EF4-FFF2-40B4-BE49-F238E27FC236}">
                        <a16:creationId xmlns:a16="http://schemas.microsoft.com/office/drawing/2014/main" id="{85460593-B961-8A47-BCBE-B0B6BC9DC5B1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3211" y="75"/>
                    <a:ext cx="255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just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丙</a:t>
                    </a:r>
                  </a:p>
                </p:txBody>
              </p:sp>
              <p:sp>
                <p:nvSpPr>
                  <p:cNvPr id="65" name="Rectangle 74">
                    <a:extLst>
                      <a:ext uri="{FF2B5EF4-FFF2-40B4-BE49-F238E27FC236}">
                        <a16:creationId xmlns:a16="http://schemas.microsoft.com/office/drawing/2014/main" id="{FFD711F1-A926-E84B-A82D-979E23CC29CA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3196" y="645"/>
                    <a:ext cx="255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just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戊</a:t>
                    </a:r>
                  </a:p>
                </p:txBody>
              </p:sp>
              <p:sp>
                <p:nvSpPr>
                  <p:cNvPr id="66" name="Rectangle 75">
                    <a:extLst>
                      <a:ext uri="{FF2B5EF4-FFF2-40B4-BE49-F238E27FC236}">
                        <a16:creationId xmlns:a16="http://schemas.microsoft.com/office/drawing/2014/main" id="{83959EDD-BECD-5040-8515-716344D15A07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4681" y="0"/>
                    <a:ext cx="764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just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硫酸铵</a:t>
                    </a:r>
                  </a:p>
                </p:txBody>
              </p:sp>
              <p:sp>
                <p:nvSpPr>
                  <p:cNvPr id="67" name="Rectangle 76">
                    <a:extLst>
                      <a:ext uri="{FF2B5EF4-FFF2-40B4-BE49-F238E27FC236}">
                        <a16:creationId xmlns:a16="http://schemas.microsoft.com/office/drawing/2014/main" id="{4EB8B115-A84A-8D49-B1A6-0366263BFD05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4832" y="495"/>
                    <a:ext cx="569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just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研磨</a:t>
                    </a:r>
                  </a:p>
                </p:txBody>
              </p:sp>
            </p:grpSp>
            <p:grpSp>
              <p:nvGrpSpPr>
                <p:cNvPr id="53" name="Group 77">
                  <a:extLst>
                    <a:ext uri="{FF2B5EF4-FFF2-40B4-BE49-F238E27FC236}">
                      <a16:creationId xmlns:a16="http://schemas.microsoft.com/office/drawing/2014/main" id="{370FBBBC-5146-7344-A719-ADC52EFB0C6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4485" y="915"/>
                  <a:ext cx="2040" cy="1365"/>
                  <a:chOff x="0" y="0"/>
                  <a:chExt cx="2040" cy="1365"/>
                </a:xfrm>
              </p:grpSpPr>
              <p:cxnSp>
                <p:nvCxnSpPr>
                  <p:cNvPr id="54" name="Line 78">
                    <a:extLst>
                      <a:ext uri="{FF2B5EF4-FFF2-40B4-BE49-F238E27FC236}">
                        <a16:creationId xmlns:a16="http://schemas.microsoft.com/office/drawing/2014/main" id="{340C95CB-BD81-F343-AF3D-926B89BBB9C0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0" y="150"/>
                    <a:ext cx="570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5" name="Line 79">
                    <a:extLst>
                      <a:ext uri="{FF2B5EF4-FFF2-40B4-BE49-F238E27FC236}">
                        <a16:creationId xmlns:a16="http://schemas.microsoft.com/office/drawing/2014/main" id="{499ADD00-E530-7A42-A909-F192B9C42755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15" y="1170"/>
                    <a:ext cx="570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6" name="Line 80">
                    <a:extLst>
                      <a:ext uri="{FF2B5EF4-FFF2-40B4-BE49-F238E27FC236}">
                        <a16:creationId xmlns:a16="http://schemas.microsoft.com/office/drawing/2014/main" id="{408B27DE-978E-E542-8CB1-F285DEE3A178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570" y="166"/>
                    <a:ext cx="1" cy="1005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7" name="Line 81">
                    <a:extLst>
                      <a:ext uri="{FF2B5EF4-FFF2-40B4-BE49-F238E27FC236}">
                        <a16:creationId xmlns:a16="http://schemas.microsoft.com/office/drawing/2014/main" id="{FF19B0F3-459C-9D46-858E-E4D0C2927E74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570" y="600"/>
                    <a:ext cx="300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8" name="Line 82">
                    <a:extLst>
                      <a:ext uri="{FF2B5EF4-FFF2-40B4-BE49-F238E27FC236}">
                        <a16:creationId xmlns:a16="http://schemas.microsoft.com/office/drawing/2014/main" id="{E0C72259-D4FC-C540-91CD-0B3E5AB6AB39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855" y="165"/>
                    <a:ext cx="1" cy="1005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9" name="Line 83">
                    <a:extLst>
                      <a:ext uri="{FF2B5EF4-FFF2-40B4-BE49-F238E27FC236}">
                        <a16:creationId xmlns:a16="http://schemas.microsoft.com/office/drawing/2014/main" id="{1F3EE461-5DDE-D741-B1CA-616ED9051CEB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 flipV="1">
                    <a:off x="857" y="166"/>
                    <a:ext cx="449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0" name="Line 84">
                    <a:extLst>
                      <a:ext uri="{FF2B5EF4-FFF2-40B4-BE49-F238E27FC236}">
                        <a16:creationId xmlns:a16="http://schemas.microsoft.com/office/drawing/2014/main" id="{930CB490-3AC7-FE49-940B-4476BA222ED0}"/>
                      </a:ext>
                    </a:extLst>
                  </p:cNvPr>
                  <p:cNvCxnSpPr>
                    <a:cxnSpLocks noChangeAspect="1" noEditPoints="1" noChangeArrowheads="1" noChangeShapeType="1"/>
                  </p:cNvCxnSpPr>
                  <p:nvPr/>
                </p:nvCxnSpPr>
                <p:spPr bwMode="auto">
                  <a:xfrm>
                    <a:off x="856" y="1170"/>
                    <a:ext cx="465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61" name="Rectangle 85">
                    <a:extLst>
                      <a:ext uri="{FF2B5EF4-FFF2-40B4-BE49-F238E27FC236}">
                        <a16:creationId xmlns:a16="http://schemas.microsoft.com/office/drawing/2014/main" id="{44929345-201C-7247-BF4E-96B48D8F6C1B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1350" y="0"/>
                    <a:ext cx="690" cy="37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</a:t>
                    </a:r>
                    <a:endParaRPr lang="zh-CN" sz="1400" kern="100"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" name="Rectangle 86">
                    <a:extLst>
                      <a:ext uri="{FF2B5EF4-FFF2-40B4-BE49-F238E27FC236}">
                        <a16:creationId xmlns:a16="http://schemas.microsoft.com/office/drawing/2014/main" id="{14EACED6-54E4-2B4F-8247-5FC85B67D1F9}"/>
                      </a:ext>
                    </a:extLst>
                  </p:cNvPr>
                  <p:cNvSpPr>
                    <a:spLocks noChangeAspect="1" noEditPoints="1" noChangeArrowheads="1" noChangeShapeType="1" noTextEdit="1"/>
                  </p:cNvSpPr>
                  <p:nvPr/>
                </p:nvSpPr>
                <p:spPr bwMode="auto">
                  <a:xfrm>
                    <a:off x="1320" y="990"/>
                    <a:ext cx="690" cy="37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0" tIns="0" rIns="0" bIns="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戊</a:t>
                    </a:r>
                  </a:p>
                </p:txBody>
              </p:sp>
            </p:grpSp>
          </p:grpSp>
        </p:grpSp>
      </p:grpSp>
      <p:sp>
        <p:nvSpPr>
          <p:cNvPr id="123" name="等腰三角形 91">
            <a:extLst>
              <a:ext uri="{FF2B5EF4-FFF2-40B4-BE49-F238E27FC236}">
                <a16:creationId xmlns:a16="http://schemas.microsoft.com/office/drawing/2014/main" id="{C6BDC5DD-B5E2-F748-86F8-3ECA6BDD6AD8}"/>
              </a:ext>
            </a:extLst>
          </p:cNvPr>
          <p:cNvSpPr/>
          <p:nvPr/>
        </p:nvSpPr>
        <p:spPr bwMode="auto">
          <a:xfrm>
            <a:off x="5609434" y="1458179"/>
            <a:ext cx="492288" cy="413705"/>
          </a:xfrm>
          <a:prstGeom prst="triangl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等腰三角形 91">
            <a:extLst>
              <a:ext uri="{FF2B5EF4-FFF2-40B4-BE49-F238E27FC236}">
                <a16:creationId xmlns:a16="http://schemas.microsoft.com/office/drawing/2014/main" id="{83F6DCE8-59E3-7145-9A57-11294FFBF216}"/>
              </a:ext>
            </a:extLst>
          </p:cNvPr>
          <p:cNvSpPr/>
          <p:nvPr/>
        </p:nvSpPr>
        <p:spPr bwMode="auto">
          <a:xfrm>
            <a:off x="5652120" y="1923678"/>
            <a:ext cx="492288" cy="413705"/>
          </a:xfrm>
          <a:prstGeom prst="triangl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等腰三角形 91">
            <a:extLst>
              <a:ext uri="{FF2B5EF4-FFF2-40B4-BE49-F238E27FC236}">
                <a16:creationId xmlns:a16="http://schemas.microsoft.com/office/drawing/2014/main" id="{3DA736C0-9651-CE49-BA8E-5C57ABD5823B}"/>
              </a:ext>
            </a:extLst>
          </p:cNvPr>
          <p:cNvSpPr/>
          <p:nvPr/>
        </p:nvSpPr>
        <p:spPr bwMode="auto">
          <a:xfrm>
            <a:off x="6167944" y="1293949"/>
            <a:ext cx="492288" cy="413705"/>
          </a:xfrm>
          <a:prstGeom prst="triangl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等腰三角形 91">
            <a:extLst>
              <a:ext uri="{FF2B5EF4-FFF2-40B4-BE49-F238E27FC236}">
                <a16:creationId xmlns:a16="http://schemas.microsoft.com/office/drawing/2014/main" id="{CDA351B0-3B5D-B84A-ACA0-0981E73E3A6A}"/>
              </a:ext>
            </a:extLst>
          </p:cNvPr>
          <p:cNvSpPr/>
          <p:nvPr/>
        </p:nvSpPr>
        <p:spPr bwMode="auto">
          <a:xfrm>
            <a:off x="6167944" y="1725997"/>
            <a:ext cx="492288" cy="413705"/>
          </a:xfrm>
          <a:prstGeom prst="triangl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等腰三角形 91">
            <a:extLst>
              <a:ext uri="{FF2B5EF4-FFF2-40B4-BE49-F238E27FC236}">
                <a16:creationId xmlns:a16="http://schemas.microsoft.com/office/drawing/2014/main" id="{FDD88D11-F5B3-0745-B981-365766DA2C4A}"/>
              </a:ext>
            </a:extLst>
          </p:cNvPr>
          <p:cNvSpPr/>
          <p:nvPr/>
        </p:nvSpPr>
        <p:spPr bwMode="auto">
          <a:xfrm>
            <a:off x="5508104" y="2374069"/>
            <a:ext cx="492288" cy="413705"/>
          </a:xfrm>
          <a:prstGeom prst="triangl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等腰三角形 91">
            <a:extLst>
              <a:ext uri="{FF2B5EF4-FFF2-40B4-BE49-F238E27FC236}">
                <a16:creationId xmlns:a16="http://schemas.microsoft.com/office/drawing/2014/main" id="{7ECB5764-FF25-754A-BCA5-58FB7341069C}"/>
              </a:ext>
            </a:extLst>
          </p:cNvPr>
          <p:cNvSpPr/>
          <p:nvPr/>
        </p:nvSpPr>
        <p:spPr bwMode="auto">
          <a:xfrm>
            <a:off x="6167944" y="2571750"/>
            <a:ext cx="492288" cy="413705"/>
          </a:xfrm>
          <a:prstGeom prst="triangl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300AFC84-B182-984F-9D27-78EDD3CA2CA2}"/>
              </a:ext>
            </a:extLst>
          </p:cNvPr>
          <p:cNvSpPr/>
          <p:nvPr/>
        </p:nvSpPr>
        <p:spPr>
          <a:xfrm>
            <a:off x="6228184" y="1059582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E9AC9EF6-6D76-7248-A358-31286BBA0B72}"/>
              </a:ext>
            </a:extLst>
          </p:cNvPr>
          <p:cNvSpPr/>
          <p:nvPr/>
        </p:nvSpPr>
        <p:spPr>
          <a:xfrm>
            <a:off x="6203848" y="2080350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A9B70E11-D757-314C-8357-A7711AC0FE11}"/>
              </a:ext>
            </a:extLst>
          </p:cNvPr>
          <p:cNvSpPr/>
          <p:nvPr/>
        </p:nvSpPr>
        <p:spPr>
          <a:xfrm>
            <a:off x="6791630" y="1258081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77DE8896-8546-8D4E-AE6D-F07DF3D31432}"/>
              </a:ext>
            </a:extLst>
          </p:cNvPr>
          <p:cNvSpPr/>
          <p:nvPr/>
        </p:nvSpPr>
        <p:spPr>
          <a:xfrm>
            <a:off x="5643022" y="1131590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B1381B28-5603-C246-8C7C-9EDC61122594}"/>
              </a:ext>
            </a:extLst>
          </p:cNvPr>
          <p:cNvSpPr/>
          <p:nvPr/>
        </p:nvSpPr>
        <p:spPr>
          <a:xfrm>
            <a:off x="7994292" y="1211975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椭圆 134">
            <a:extLst>
              <a:ext uri="{FF2B5EF4-FFF2-40B4-BE49-F238E27FC236}">
                <a16:creationId xmlns:a16="http://schemas.microsoft.com/office/drawing/2014/main" id="{7737A1BD-D0C8-6144-B510-F7A460F6A5B2}"/>
              </a:ext>
            </a:extLst>
          </p:cNvPr>
          <p:cNvSpPr/>
          <p:nvPr/>
        </p:nvSpPr>
        <p:spPr bwMode="auto">
          <a:xfrm>
            <a:off x="4355976" y="1604656"/>
            <a:ext cx="646613" cy="30352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椭圆 135">
            <a:extLst>
              <a:ext uri="{FF2B5EF4-FFF2-40B4-BE49-F238E27FC236}">
                <a16:creationId xmlns:a16="http://schemas.microsoft.com/office/drawing/2014/main" id="{0783D296-4872-1342-93B2-C4BA66F78B61}"/>
              </a:ext>
            </a:extLst>
          </p:cNvPr>
          <p:cNvSpPr/>
          <p:nvPr/>
        </p:nvSpPr>
        <p:spPr bwMode="auto">
          <a:xfrm>
            <a:off x="4355976" y="2916295"/>
            <a:ext cx="646613" cy="30352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椭圆 136">
            <a:extLst>
              <a:ext uri="{FF2B5EF4-FFF2-40B4-BE49-F238E27FC236}">
                <a16:creationId xmlns:a16="http://schemas.microsoft.com/office/drawing/2014/main" id="{B34BE00F-E375-9F43-86E9-C4919503D3FE}"/>
              </a:ext>
            </a:extLst>
          </p:cNvPr>
          <p:cNvSpPr/>
          <p:nvPr/>
        </p:nvSpPr>
        <p:spPr bwMode="auto">
          <a:xfrm>
            <a:off x="6157635" y="2988303"/>
            <a:ext cx="646613" cy="30352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椭圆 137">
            <a:extLst>
              <a:ext uri="{FF2B5EF4-FFF2-40B4-BE49-F238E27FC236}">
                <a16:creationId xmlns:a16="http://schemas.microsoft.com/office/drawing/2014/main" id="{F9CDEC15-8D92-534D-9C1A-4E6CA81D32D4}"/>
              </a:ext>
            </a:extLst>
          </p:cNvPr>
          <p:cNvSpPr/>
          <p:nvPr/>
        </p:nvSpPr>
        <p:spPr bwMode="auto">
          <a:xfrm>
            <a:off x="7452320" y="1692159"/>
            <a:ext cx="646613" cy="30352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5A469671-A68A-6147-8145-6C93ECD6DA18}"/>
              </a:ext>
            </a:extLst>
          </p:cNvPr>
          <p:cNvSpPr/>
          <p:nvPr/>
        </p:nvSpPr>
        <p:spPr>
          <a:xfrm>
            <a:off x="3779912" y="1563638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7A4601FF-E104-314D-B235-05ECCA615493}"/>
              </a:ext>
            </a:extLst>
          </p:cNvPr>
          <p:cNvSpPr/>
          <p:nvPr/>
        </p:nvSpPr>
        <p:spPr>
          <a:xfrm>
            <a:off x="5724128" y="1995686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9F623AFA-2DAF-BD4E-9163-B189CE3BEB0F}"/>
              </a:ext>
            </a:extLst>
          </p:cNvPr>
          <p:cNvSpPr/>
          <p:nvPr/>
        </p:nvSpPr>
        <p:spPr>
          <a:xfrm>
            <a:off x="6815861" y="2202418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586534C5-8987-8443-AAAA-814DB7937CF5}"/>
              </a:ext>
            </a:extLst>
          </p:cNvPr>
          <p:cNvSpPr/>
          <p:nvPr/>
        </p:nvSpPr>
        <p:spPr>
          <a:xfrm>
            <a:off x="5584942" y="2571482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D1C69613-76DC-244C-90BF-2C1D4CBA7822}"/>
              </a:ext>
            </a:extLst>
          </p:cNvPr>
          <p:cNvSpPr/>
          <p:nvPr/>
        </p:nvSpPr>
        <p:spPr>
          <a:xfrm>
            <a:off x="6238399" y="244016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矩形 143">
            <a:extLst>
              <a:ext uri="{FF2B5EF4-FFF2-40B4-BE49-F238E27FC236}">
                <a16:creationId xmlns:a16="http://schemas.microsoft.com/office/drawing/2014/main" id="{F3FF3AB6-FF18-8E48-A4AC-1B2B6B59A2C1}"/>
              </a:ext>
            </a:extLst>
          </p:cNvPr>
          <p:cNvSpPr/>
          <p:nvPr/>
        </p:nvSpPr>
        <p:spPr>
          <a:xfrm>
            <a:off x="5580112" y="3003798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矩形 144">
            <a:extLst>
              <a:ext uri="{FF2B5EF4-FFF2-40B4-BE49-F238E27FC236}">
                <a16:creationId xmlns:a16="http://schemas.microsoft.com/office/drawing/2014/main" id="{CEDAB3A5-D90F-5141-95B6-03618C7D4438}"/>
              </a:ext>
            </a:extLst>
          </p:cNvPr>
          <p:cNvSpPr/>
          <p:nvPr/>
        </p:nvSpPr>
        <p:spPr>
          <a:xfrm>
            <a:off x="6804248" y="3003798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等腰三角形 91">
            <a:extLst>
              <a:ext uri="{FF2B5EF4-FFF2-40B4-BE49-F238E27FC236}">
                <a16:creationId xmlns:a16="http://schemas.microsoft.com/office/drawing/2014/main" id="{56E6995D-9021-414E-A6BD-8969F19DD83F}"/>
              </a:ext>
            </a:extLst>
          </p:cNvPr>
          <p:cNvSpPr/>
          <p:nvPr/>
        </p:nvSpPr>
        <p:spPr bwMode="auto">
          <a:xfrm>
            <a:off x="8472200" y="2734109"/>
            <a:ext cx="492288" cy="413705"/>
          </a:xfrm>
          <a:prstGeom prst="triangl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471D69D4-F1C3-104C-B7DC-76A47110DF52}"/>
              </a:ext>
            </a:extLst>
          </p:cNvPr>
          <p:cNvSpPr/>
          <p:nvPr/>
        </p:nvSpPr>
        <p:spPr>
          <a:xfrm>
            <a:off x="8472045" y="2994506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矩形 147">
            <a:extLst>
              <a:ext uri="{FF2B5EF4-FFF2-40B4-BE49-F238E27FC236}">
                <a16:creationId xmlns:a16="http://schemas.microsoft.com/office/drawing/2014/main" id="{87301410-0535-1E40-8778-E1B14BB05F20}"/>
              </a:ext>
            </a:extLst>
          </p:cNvPr>
          <p:cNvSpPr/>
          <p:nvPr/>
        </p:nvSpPr>
        <p:spPr>
          <a:xfrm>
            <a:off x="8460432" y="2211710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矩形 148">
            <a:extLst>
              <a:ext uri="{FF2B5EF4-FFF2-40B4-BE49-F238E27FC236}">
                <a16:creationId xmlns:a16="http://schemas.microsoft.com/office/drawing/2014/main" id="{CB7D0900-426E-484C-B1C5-BC07F1F1C88F}"/>
              </a:ext>
            </a:extLst>
          </p:cNvPr>
          <p:cNvSpPr/>
          <p:nvPr/>
        </p:nvSpPr>
        <p:spPr>
          <a:xfrm>
            <a:off x="6183565" y="3426554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矩形 149">
            <a:extLst>
              <a:ext uri="{FF2B5EF4-FFF2-40B4-BE49-F238E27FC236}">
                <a16:creationId xmlns:a16="http://schemas.microsoft.com/office/drawing/2014/main" id="{5BDC86CC-DB55-FA44-BE03-3B54618EED37}"/>
              </a:ext>
            </a:extLst>
          </p:cNvPr>
          <p:cNvSpPr/>
          <p:nvPr/>
        </p:nvSpPr>
        <p:spPr>
          <a:xfrm>
            <a:off x="6611644" y="3498562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矩形 150">
            <a:extLst>
              <a:ext uri="{FF2B5EF4-FFF2-40B4-BE49-F238E27FC236}">
                <a16:creationId xmlns:a16="http://schemas.microsoft.com/office/drawing/2014/main" id="{B1C50D1A-CF34-824B-BA1C-B834327815A1}"/>
              </a:ext>
            </a:extLst>
          </p:cNvPr>
          <p:cNvSpPr/>
          <p:nvPr/>
        </p:nvSpPr>
        <p:spPr>
          <a:xfrm>
            <a:off x="5581853" y="350785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:a16="http://schemas.microsoft.com/office/drawing/2014/main" id="{7AF6A379-FFB5-A54C-A7DB-E44709DB5FFE}"/>
              </a:ext>
            </a:extLst>
          </p:cNvPr>
          <p:cNvSpPr/>
          <p:nvPr/>
        </p:nvSpPr>
        <p:spPr>
          <a:xfrm>
            <a:off x="3635896" y="3291830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3" name="组合 152">
            <a:extLst>
              <a:ext uri="{FF2B5EF4-FFF2-40B4-BE49-F238E27FC236}">
                <a16:creationId xmlns:a16="http://schemas.microsoft.com/office/drawing/2014/main" id="{06748DC5-9D71-5442-AC78-EC41C2051F8D}"/>
              </a:ext>
            </a:extLst>
          </p:cNvPr>
          <p:cNvGrpSpPr/>
          <p:nvPr/>
        </p:nvGrpSpPr>
        <p:grpSpPr>
          <a:xfrm>
            <a:off x="4893094" y="4011476"/>
            <a:ext cx="3063282" cy="369332"/>
            <a:chOff x="4893094" y="4011476"/>
            <a:chExt cx="3063282" cy="369332"/>
          </a:xfrm>
        </p:grpSpPr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B6EB0616-F23B-A04F-9032-B0C2A5F6C790}"/>
                </a:ext>
              </a:extLst>
            </p:cNvPr>
            <p:cNvSpPr/>
            <p:nvPr/>
          </p:nvSpPr>
          <p:spPr>
            <a:xfrm>
              <a:off x="4893094" y="4011476"/>
              <a:ext cx="306328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 + </a:t>
              </a:r>
              <a:r>
                <a:rPr lang="en-US" altLang="zh-CN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=======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CO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5" name="等腰三角形 8">
              <a:extLst>
                <a:ext uri="{FF2B5EF4-FFF2-40B4-BE49-F238E27FC236}">
                  <a16:creationId xmlns:a16="http://schemas.microsoft.com/office/drawing/2014/main" id="{DAE5F6BB-1EAC-964C-AA40-A9C884A44E60}"/>
                </a:ext>
              </a:extLst>
            </p:cNvPr>
            <p:cNvSpPr/>
            <p:nvPr/>
          </p:nvSpPr>
          <p:spPr bwMode="auto">
            <a:xfrm>
              <a:off x="6247473" y="4011476"/>
              <a:ext cx="340751" cy="184666"/>
            </a:xfrm>
            <a:prstGeom prst="triangl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EBB4BD8-F420-3849-B8FB-A5458F07D91F}"/>
              </a:ext>
            </a:extLst>
          </p:cNvPr>
          <p:cNvGrpSpPr/>
          <p:nvPr/>
        </p:nvGrpSpPr>
        <p:grpSpPr>
          <a:xfrm>
            <a:off x="4930046" y="4433854"/>
            <a:ext cx="3291224" cy="488915"/>
            <a:chOff x="4930046" y="4433854"/>
            <a:chExt cx="3291224" cy="488915"/>
          </a:xfrm>
        </p:grpSpPr>
        <p:sp>
          <p:nvSpPr>
            <p:cNvPr id="2" name="Rectangle 2">
              <a:extLst>
                <a:ext uri="{FF2B5EF4-FFF2-40B4-BE49-F238E27FC236}">
                  <a16:creationId xmlns:a16="http://schemas.microsoft.com/office/drawing/2014/main" id="{AF1E81CE-612B-2545-B597-9D34768AF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0046" y="4515966"/>
              <a:ext cx="329122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2H</a:t>
              </a:r>
              <a:r>
                <a:rPr kumimoji="0" lang="zh-CN" altLang="zh-CN" i="0" u="none" strike="noStrike" cap="none" normalizeH="0" baseline="-3000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0" lang="zh-CN" altLang="zh-CN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+SiCl</a:t>
              </a:r>
              <a:r>
                <a:rPr kumimoji="0" lang="zh-CN" altLang="zh-CN" i="0" u="none" strike="noStrike" cap="none" normalizeH="0" baseline="-3000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kumimoji="0" lang="en-US" altLang="zh-CN" i="0" u="none" strike="noStrike" cap="none" normalizeH="0" baseline="-3000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=========</a:t>
              </a:r>
              <a:r>
                <a:rPr kumimoji="0" lang="zh-CN" altLang="zh-CN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E69CFBE2-B483-9B49-99A6-6B9C35846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5502" y="4553437"/>
              <a:ext cx="106967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Si+4HCl</a:t>
              </a:r>
            </a:p>
          </p:txBody>
        </p:sp>
        <p:sp>
          <p:nvSpPr>
            <p:cNvPr id="156" name="文本框 155">
              <a:extLst>
                <a:ext uri="{FF2B5EF4-FFF2-40B4-BE49-F238E27FC236}">
                  <a16:creationId xmlns:a16="http://schemas.microsoft.com/office/drawing/2014/main" id="{4A8E8747-4186-714E-895F-E15162C4C956}"/>
                </a:ext>
              </a:extLst>
            </p:cNvPr>
            <p:cNvSpPr txBox="1"/>
            <p:nvPr/>
          </p:nvSpPr>
          <p:spPr>
            <a:xfrm>
              <a:off x="6106873" y="4433854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高温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191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"/>
                            </p:stCondLst>
                            <p:childTnLst>
                              <p:par>
                                <p:cTn id="8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/>
      <p:bldP spid="131" grpId="0"/>
      <p:bldP spid="132" grpId="0"/>
      <p:bldP spid="133" grpId="0"/>
      <p:bldP spid="134" grpId="0"/>
      <p:bldP spid="135" grpId="0" animBg="1"/>
      <p:bldP spid="136" grpId="0" animBg="1"/>
      <p:bldP spid="137" grpId="0" animBg="1"/>
      <p:bldP spid="138" grpId="0" animBg="1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 animBg="1"/>
      <p:bldP spid="147" grpId="0"/>
      <p:bldP spid="148" grpId="0"/>
      <p:bldP spid="149" grpId="0"/>
      <p:bldP spid="150" grpId="0"/>
      <p:bldP spid="151" grpId="0"/>
      <p:bldP spid="1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54385A5-97DA-7545-B970-FB4E8858B996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表格型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BEED0BA-4351-AB4D-BED1-984E30EA24C3}"/>
              </a:ext>
            </a:extLst>
          </p:cNvPr>
          <p:cNvSpPr/>
          <p:nvPr/>
        </p:nvSpPr>
        <p:spPr>
          <a:xfrm>
            <a:off x="179512" y="915566"/>
            <a:ext cx="3600400" cy="36933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2018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天津）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酸、碱、盐在生产生活中具有广泛的用途。</a:t>
            </a:r>
          </a:p>
          <a:p>
            <a:pPr fontAlgn="ctr"/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化学实验室有失去标签的稀硫酸、氢氧化钠、氢氧化钙、碳酸钠、氯化钡五瓶无色溶液，现将其任意编号：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，然后两两组合进行实验，其部分现象如下表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微溶物视为可辩物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①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写出溶液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中溶质的化学式：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B________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C________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</a:p>
          <a:p>
            <a:pPr fontAlgn="ctr"/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②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写出溶液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与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反应的化学方程式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</a:p>
          <a:p>
            <a:endParaRPr lang="zh-CN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4E37888-6102-D24D-8CE2-B81F4E3627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395723"/>
              </p:ext>
            </p:extLst>
          </p:nvPr>
        </p:nvGraphicFramePr>
        <p:xfrm>
          <a:off x="3995936" y="934651"/>
          <a:ext cx="4906890" cy="9220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1378">
                  <a:extLst>
                    <a:ext uri="{9D8B030D-6E8A-4147-A177-3AD203B41FA5}">
                      <a16:colId xmlns:a16="http://schemas.microsoft.com/office/drawing/2014/main" val="436194975"/>
                    </a:ext>
                  </a:extLst>
                </a:gridCol>
                <a:gridCol w="981378">
                  <a:extLst>
                    <a:ext uri="{9D8B030D-6E8A-4147-A177-3AD203B41FA5}">
                      <a16:colId xmlns:a16="http://schemas.microsoft.com/office/drawing/2014/main" val="4119078816"/>
                    </a:ext>
                  </a:extLst>
                </a:gridCol>
                <a:gridCol w="981378">
                  <a:extLst>
                    <a:ext uri="{9D8B030D-6E8A-4147-A177-3AD203B41FA5}">
                      <a16:colId xmlns:a16="http://schemas.microsoft.com/office/drawing/2014/main" val="2317652203"/>
                    </a:ext>
                  </a:extLst>
                </a:gridCol>
                <a:gridCol w="981378">
                  <a:extLst>
                    <a:ext uri="{9D8B030D-6E8A-4147-A177-3AD203B41FA5}">
                      <a16:colId xmlns:a16="http://schemas.microsoft.com/office/drawing/2014/main" val="4241991296"/>
                    </a:ext>
                  </a:extLst>
                </a:gridCol>
                <a:gridCol w="981378">
                  <a:extLst>
                    <a:ext uri="{9D8B030D-6E8A-4147-A177-3AD203B41FA5}">
                      <a16:colId xmlns:a16="http://schemas.microsoft.com/office/drawing/2014/main" val="1043061797"/>
                    </a:ext>
                  </a:extLst>
                </a:gridCol>
              </a:tblGrid>
              <a:tr h="36636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实验</a:t>
                      </a:r>
                    </a:p>
                  </a:txBody>
                  <a:tcPr marL="68580" marR="68580" marT="47625" marB="47625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A+B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47625" marB="47625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A+C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47625" marB="47625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A+D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47625" marB="47625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B+C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47625" marB="47625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246000"/>
                  </a:ext>
                </a:extLst>
              </a:tr>
              <a:tr h="36636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现象</a:t>
                      </a:r>
                    </a:p>
                  </a:txBody>
                  <a:tcPr marL="68580" marR="68580" marT="47625" marB="4762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产生气体</a:t>
                      </a:r>
                    </a:p>
                  </a:txBody>
                  <a:tcPr marL="68580" marR="68580" marT="47625" marB="4762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产生沉淀</a:t>
                      </a:r>
                    </a:p>
                  </a:txBody>
                  <a:tcPr marL="68580" marR="68580" marT="47625" marB="4762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产生沉淀</a:t>
                      </a:r>
                    </a:p>
                  </a:txBody>
                  <a:tcPr marL="68580" marR="68580" marT="47625" marB="4762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产生沉淀</a:t>
                      </a:r>
                    </a:p>
                  </a:txBody>
                  <a:tcPr marL="68580" marR="68580" marT="47625" marB="4762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957613"/>
                  </a:ext>
                </a:extLst>
              </a:tr>
            </a:tbl>
          </a:graphicData>
        </a:graphic>
      </p:graphicFrame>
      <p:grpSp>
        <p:nvGrpSpPr>
          <p:cNvPr id="26" name="组合 25">
            <a:extLst>
              <a:ext uri="{FF2B5EF4-FFF2-40B4-BE49-F238E27FC236}">
                <a16:creationId xmlns:a16="http://schemas.microsoft.com/office/drawing/2014/main" id="{14B99637-1D48-C04D-9567-94104C40CDFD}"/>
              </a:ext>
            </a:extLst>
          </p:cNvPr>
          <p:cNvGrpSpPr/>
          <p:nvPr/>
        </p:nvGrpSpPr>
        <p:grpSpPr>
          <a:xfrm>
            <a:off x="4644008" y="2139702"/>
            <a:ext cx="664840" cy="369332"/>
            <a:chOff x="4139952" y="2139702"/>
            <a:chExt cx="664840" cy="36933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B9BADC81-8C33-3044-8685-93D10D985941}"/>
                </a:ext>
              </a:extLst>
            </p:cNvPr>
            <p:cNvSpPr txBox="1"/>
            <p:nvPr/>
          </p:nvSpPr>
          <p:spPr>
            <a:xfrm>
              <a:off x="4139952" y="2139702"/>
              <a:ext cx="406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10" name="直线箭头连接符 9">
              <a:extLst>
                <a:ext uri="{FF2B5EF4-FFF2-40B4-BE49-F238E27FC236}">
                  <a16:creationId xmlns:a16="http://schemas.microsoft.com/office/drawing/2014/main" id="{44026929-5022-524F-9395-0B646F72888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499992" y="2139702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12" name="直线箭头连接符 11">
              <a:extLst>
                <a:ext uri="{FF2B5EF4-FFF2-40B4-BE49-F238E27FC236}">
                  <a16:creationId xmlns:a16="http://schemas.microsoft.com/office/drawing/2014/main" id="{5D9B7F74-4585-0D4A-946E-15E289A4F1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52392" y="2139702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16" name="直线箭头连接符 15">
              <a:extLst>
                <a:ext uri="{FF2B5EF4-FFF2-40B4-BE49-F238E27FC236}">
                  <a16:creationId xmlns:a16="http://schemas.microsoft.com/office/drawing/2014/main" id="{4D0BFD19-63CF-E440-9E59-A14EDCBA3D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04792" y="2139702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A5A9AC4-7E8B-434E-9B4F-46276E347A0D}"/>
              </a:ext>
            </a:extLst>
          </p:cNvPr>
          <p:cNvGrpSpPr/>
          <p:nvPr/>
        </p:nvGrpSpPr>
        <p:grpSpPr>
          <a:xfrm>
            <a:off x="5652120" y="2139702"/>
            <a:ext cx="504056" cy="369332"/>
            <a:chOff x="5148064" y="2139702"/>
            <a:chExt cx="504056" cy="36933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71277FD-468A-AA42-8732-05F407D1E79F}"/>
                </a:ext>
              </a:extLst>
            </p:cNvPr>
            <p:cNvSpPr txBox="1"/>
            <p:nvPr/>
          </p:nvSpPr>
          <p:spPr>
            <a:xfrm>
              <a:off x="5148064" y="213970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18" name="直线箭头连接符 17">
              <a:extLst>
                <a:ext uri="{FF2B5EF4-FFF2-40B4-BE49-F238E27FC236}">
                  <a16:creationId xmlns:a16="http://schemas.microsoft.com/office/drawing/2014/main" id="{6985A8B9-F93A-5F48-A290-3E19A29C9F8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499720" y="2139702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19" name="直线箭头连接符 18">
              <a:extLst>
                <a:ext uri="{FF2B5EF4-FFF2-40B4-BE49-F238E27FC236}">
                  <a16:creationId xmlns:a16="http://schemas.microsoft.com/office/drawing/2014/main" id="{DC530502-D4E9-2949-ADB3-8043D1C641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52120" y="2139702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B5F888E-72AE-1045-912C-CA8E1D20C605}"/>
              </a:ext>
            </a:extLst>
          </p:cNvPr>
          <p:cNvGrpSpPr/>
          <p:nvPr/>
        </p:nvGrpSpPr>
        <p:grpSpPr>
          <a:xfrm>
            <a:off x="6563289" y="2139702"/>
            <a:ext cx="465367" cy="374062"/>
            <a:chOff x="6059233" y="2139702"/>
            <a:chExt cx="465367" cy="37406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7A3A802-5DEA-8E43-80D0-2FFBF470E3F7}"/>
                </a:ext>
              </a:extLst>
            </p:cNvPr>
            <p:cNvSpPr txBox="1"/>
            <p:nvPr/>
          </p:nvSpPr>
          <p:spPr>
            <a:xfrm>
              <a:off x="6059233" y="214443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6DCE0EE9-3851-EF43-9F6C-DD2A54EA2C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72200" y="2139702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22" name="直线箭头连接符 21">
              <a:extLst>
                <a:ext uri="{FF2B5EF4-FFF2-40B4-BE49-F238E27FC236}">
                  <a16:creationId xmlns:a16="http://schemas.microsoft.com/office/drawing/2014/main" id="{42E50405-FCFD-A749-B739-9F63185A95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24600" y="2139702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7506FD90-DA22-C044-92FB-1A403C09EEB6}"/>
              </a:ext>
            </a:extLst>
          </p:cNvPr>
          <p:cNvGrpSpPr/>
          <p:nvPr/>
        </p:nvGrpSpPr>
        <p:grpSpPr>
          <a:xfrm>
            <a:off x="7538350" y="2126004"/>
            <a:ext cx="361360" cy="383030"/>
            <a:chOff x="7034294" y="2126004"/>
            <a:chExt cx="361360" cy="38303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D716642-2DF6-F045-B34F-5D88A8AA0774}"/>
                </a:ext>
              </a:extLst>
            </p:cNvPr>
            <p:cNvSpPr txBox="1"/>
            <p:nvPr/>
          </p:nvSpPr>
          <p:spPr>
            <a:xfrm>
              <a:off x="7034294" y="2139702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直线箭头连接符 24">
              <a:extLst>
                <a:ext uri="{FF2B5EF4-FFF2-40B4-BE49-F238E27FC236}">
                  <a16:creationId xmlns:a16="http://schemas.microsoft.com/office/drawing/2014/main" id="{BF291AD7-DA41-B046-933E-546670673FC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95654" y="2126004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16C9A337-82EE-9E45-BB72-F5A9DFA1F25E}"/>
              </a:ext>
            </a:extLst>
          </p:cNvPr>
          <p:cNvSpPr/>
          <p:nvPr/>
        </p:nvSpPr>
        <p:spPr>
          <a:xfrm>
            <a:off x="4355976" y="3066514"/>
            <a:ext cx="4537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zh-CN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BaCl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zh-CN" altLang="en-US" dirty="0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6334C35B-5501-DF40-8C52-A11D559B82A3}"/>
              </a:ext>
            </a:extLst>
          </p:cNvPr>
          <p:cNvCxnSpPr>
            <a:cxnSpLocks/>
          </p:cNvCxnSpPr>
          <p:nvPr/>
        </p:nvCxnSpPr>
        <p:spPr bwMode="auto">
          <a:xfrm flipV="1">
            <a:off x="4707632" y="3381514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1BE6600C-76CE-5F43-ADC5-569B378024E7}"/>
              </a:ext>
            </a:extLst>
          </p:cNvPr>
          <p:cNvCxnSpPr>
            <a:cxnSpLocks/>
          </p:cNvCxnSpPr>
          <p:nvPr/>
        </p:nvCxnSpPr>
        <p:spPr bwMode="auto">
          <a:xfrm>
            <a:off x="4860032" y="3381514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E995109B-7554-E249-B378-38A5CBFF5AD1}"/>
              </a:ext>
            </a:extLst>
          </p:cNvPr>
          <p:cNvCxnSpPr>
            <a:cxnSpLocks/>
          </p:cNvCxnSpPr>
          <p:nvPr/>
        </p:nvCxnSpPr>
        <p:spPr bwMode="auto">
          <a:xfrm>
            <a:off x="6444208" y="3363838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9AE475B-19DB-D444-934E-98209C361F60}"/>
              </a:ext>
            </a:extLst>
          </p:cNvPr>
          <p:cNvCxnSpPr>
            <a:cxnSpLocks/>
          </p:cNvCxnSpPr>
          <p:nvPr/>
        </p:nvCxnSpPr>
        <p:spPr bwMode="auto">
          <a:xfrm flipV="1">
            <a:off x="7363544" y="3381514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58FF640F-226C-BB49-AAA9-11B92B37A65E}"/>
              </a:ext>
            </a:extLst>
          </p:cNvPr>
          <p:cNvCxnSpPr>
            <a:cxnSpLocks/>
          </p:cNvCxnSpPr>
          <p:nvPr/>
        </p:nvCxnSpPr>
        <p:spPr bwMode="auto">
          <a:xfrm>
            <a:off x="7515944" y="3381514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1BAEA684-47B2-6240-AB64-2F444F9D421D}"/>
              </a:ext>
            </a:extLst>
          </p:cNvPr>
          <p:cNvCxnSpPr>
            <a:cxnSpLocks/>
          </p:cNvCxnSpPr>
          <p:nvPr/>
        </p:nvCxnSpPr>
        <p:spPr bwMode="auto">
          <a:xfrm>
            <a:off x="7668344" y="3381514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B7C5A01B-AEF5-2345-8F03-C6364EEB3209}"/>
              </a:ext>
            </a:extLst>
          </p:cNvPr>
          <p:cNvCxnSpPr>
            <a:cxnSpLocks/>
          </p:cNvCxnSpPr>
          <p:nvPr/>
        </p:nvCxnSpPr>
        <p:spPr bwMode="auto">
          <a:xfrm>
            <a:off x="8380040" y="3363838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237296F3-EA07-3848-89BB-C523943EF6A0}"/>
              </a:ext>
            </a:extLst>
          </p:cNvPr>
          <p:cNvCxnSpPr>
            <a:cxnSpLocks/>
          </p:cNvCxnSpPr>
          <p:nvPr/>
        </p:nvCxnSpPr>
        <p:spPr bwMode="auto">
          <a:xfrm>
            <a:off x="8532440" y="3363838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74E3F180-6A7E-8840-BF7E-FE27979D1D58}"/>
              </a:ext>
            </a:extLst>
          </p:cNvPr>
          <p:cNvCxnSpPr>
            <a:cxnSpLocks/>
          </p:cNvCxnSpPr>
          <p:nvPr/>
        </p:nvCxnSpPr>
        <p:spPr bwMode="auto">
          <a:xfrm>
            <a:off x="4908678" y="2476768"/>
            <a:ext cx="2668483" cy="63878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9A7EE4CD-5D83-C14A-9D21-B6B0E75DAA5D}"/>
              </a:ext>
            </a:extLst>
          </p:cNvPr>
          <p:cNvCxnSpPr/>
          <p:nvPr/>
        </p:nvCxnSpPr>
        <p:spPr bwMode="auto">
          <a:xfrm flipV="1">
            <a:off x="4707632" y="2468368"/>
            <a:ext cx="1016496" cy="64718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直线连接符 42">
            <a:extLst>
              <a:ext uri="{FF2B5EF4-FFF2-40B4-BE49-F238E27FC236}">
                <a16:creationId xmlns:a16="http://schemas.microsoft.com/office/drawing/2014/main" id="{A91545D1-D9C9-4E48-87F6-4286CA799FF7}"/>
              </a:ext>
            </a:extLst>
          </p:cNvPr>
          <p:cNvCxnSpPr>
            <a:cxnSpLocks/>
            <a:endCxn id="24" idx="2"/>
          </p:cNvCxnSpPr>
          <p:nvPr/>
        </p:nvCxnSpPr>
        <p:spPr bwMode="auto">
          <a:xfrm flipV="1">
            <a:off x="6391732" y="2509034"/>
            <a:ext cx="1322307" cy="66065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8949AE83-0748-A241-B6C3-C21025352E8A}"/>
              </a:ext>
            </a:extLst>
          </p:cNvPr>
          <p:cNvCxnSpPr>
            <a:cxnSpLocks/>
          </p:cNvCxnSpPr>
          <p:nvPr/>
        </p:nvCxnSpPr>
        <p:spPr bwMode="auto">
          <a:xfrm>
            <a:off x="6771038" y="2467128"/>
            <a:ext cx="1609002" cy="7025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FEF5DEB6-61CF-CD4D-A803-162AE4B9D152}"/>
              </a:ext>
            </a:extLst>
          </p:cNvPr>
          <p:cNvSpPr txBox="1"/>
          <p:nvPr/>
        </p:nvSpPr>
        <p:spPr>
          <a:xfrm>
            <a:off x="5385574" y="335454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kumimoji="1" lang="zh-CN" altLang="en-US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97816B5-0893-E546-A5E2-FEA11EC6756A}"/>
              </a:ext>
            </a:extLst>
          </p:cNvPr>
          <p:cNvSpPr/>
          <p:nvPr/>
        </p:nvSpPr>
        <p:spPr>
          <a:xfrm>
            <a:off x="593401" y="3978800"/>
            <a:ext cx="3874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solidFill>
                  <a:srgbClr val="FF3300"/>
                </a:solidFill>
                <a:latin typeface="Times New Roman" panose="02020603050405020304" pitchFamily="18" charset="0"/>
              </a:rPr>
              <a:t>Na</a:t>
            </a:r>
            <a:r>
              <a:rPr lang="en-US" altLang="zh-CN" kern="100" baseline="-25000" dirty="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kern="100" dirty="0">
                <a:solidFill>
                  <a:srgbClr val="FF3300"/>
                </a:solidFill>
                <a:latin typeface="Times New Roman" panose="02020603050405020304" pitchFamily="18" charset="0"/>
              </a:rPr>
              <a:t>CO</a:t>
            </a:r>
            <a:r>
              <a:rPr lang="en-US" altLang="zh-CN" kern="100" baseline="-25000" dirty="0">
                <a:solidFill>
                  <a:srgbClr val="FF33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kern="100" dirty="0">
                <a:solidFill>
                  <a:srgbClr val="FF3300"/>
                </a:solidFill>
                <a:latin typeface="Times New Roman" panose="02020603050405020304" pitchFamily="18" charset="0"/>
              </a:rPr>
              <a:t>+Ca(OH)</a:t>
            </a:r>
            <a:r>
              <a:rPr lang="en-US" altLang="zh-CN" kern="100" baseline="-25000" dirty="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kern="100" dirty="0">
                <a:solidFill>
                  <a:srgbClr val="FF3300"/>
                </a:solidFill>
                <a:latin typeface="Times New Roman" panose="02020603050405020304" pitchFamily="18" charset="0"/>
              </a:rPr>
              <a:t>=CaCO</a:t>
            </a:r>
            <a:r>
              <a:rPr lang="en-US" altLang="zh-CN" kern="100" baseline="-25000" dirty="0">
                <a:solidFill>
                  <a:srgbClr val="FF33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kern="100" dirty="0">
                <a:solidFill>
                  <a:srgbClr val="FF3300"/>
                </a:solidFill>
                <a:latin typeface="Times New Roman" panose="02020603050405020304" pitchFamily="18" charset="0"/>
              </a:rPr>
              <a:t>↓+2NaOH</a:t>
            </a:r>
            <a:r>
              <a:rPr lang="zh-CN" altLang="zh-CN" dirty="0">
                <a:solidFill>
                  <a:srgbClr val="FF3300"/>
                </a:solidFill>
              </a:rPr>
              <a:t> </a:t>
            </a:r>
            <a:endParaRPr lang="zh-CN" altLang="en-US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35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7" grpId="0"/>
      <p:bldP spid="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FCEB4F9-7FE9-EE4C-9FE5-5A5520A0C042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方程式型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753F854-A753-F446-8B6D-E23250E30036}"/>
              </a:ext>
            </a:extLst>
          </p:cNvPr>
          <p:cNvSpPr/>
          <p:nvPr/>
        </p:nvSpPr>
        <p:spPr>
          <a:xfrm>
            <a:off x="232347" y="1088613"/>
            <a:ext cx="3240445" cy="31393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2016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天津）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在下列转化关系中，各物质均是初中化学常见物质，其中甲、乙、丙属于单质，A为黑色固体，C属于盐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回答下列问题：</a:t>
            </a:r>
          </a:p>
          <a:p>
            <a:pPr lvl="0" rtl="0"/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（1）用化学式表示：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乙</a:t>
            </a:r>
            <a:r>
              <a:rPr lang="zh-CN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　　　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；B</a:t>
            </a:r>
            <a:r>
              <a:rPr lang="zh-CN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　　　　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（2）反应②的化学方程式为</a:t>
            </a:r>
            <a:endParaRPr lang="en-US" altLang="zh-CN" b="0" u="sng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（3）反应④的化学方程式为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　　　　　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</a:t>
            </a:r>
            <a:r>
              <a:rPr lang="zh-CN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　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C092B8-CD2A-0240-BBD9-8B741246D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3770" y="1707654"/>
            <a:ext cx="284469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③A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④C+E→Cu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zh-CN" altLang="zh-CN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↓+NaCl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941D807-C5B4-E14B-98DF-7D40E2D8D6F9}"/>
              </a:ext>
            </a:extLst>
          </p:cNvPr>
          <p:cNvGrpSpPr/>
          <p:nvPr/>
        </p:nvGrpSpPr>
        <p:grpSpPr>
          <a:xfrm>
            <a:off x="3819744" y="1707654"/>
            <a:ext cx="1870143" cy="381634"/>
            <a:chOff x="3819744" y="2132626"/>
            <a:chExt cx="1870143" cy="381634"/>
          </a:xfrm>
        </p:grpSpPr>
        <p:pic>
          <p:nvPicPr>
            <p:cNvPr id="6146" name="图片 813" descr="菁优网-jyeoo">
              <a:extLst>
                <a:ext uri="{FF2B5EF4-FFF2-40B4-BE49-F238E27FC236}">
                  <a16:creationId xmlns:a16="http://schemas.microsoft.com/office/drawing/2014/main" id="{1E7A07A5-939E-4341-9621-146A10AEE6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3369" y="2149804"/>
              <a:ext cx="342956" cy="228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0B77076-17EC-624F-8FEF-4A4A49812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9744" y="2144928"/>
              <a:ext cx="111229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①甲+乙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6D24F06-2E1A-064B-A561-A492FFC26255}"/>
                </a:ext>
              </a:extLst>
            </p:cNvPr>
            <p:cNvSpPr/>
            <p:nvPr/>
          </p:nvSpPr>
          <p:spPr>
            <a:xfrm>
              <a:off x="5351333" y="2132626"/>
              <a:ext cx="338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b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0F43C09-7C5E-5E48-A432-951164FD8FEB}"/>
              </a:ext>
            </a:extLst>
          </p:cNvPr>
          <p:cNvGrpSpPr/>
          <p:nvPr/>
        </p:nvGrpSpPr>
        <p:grpSpPr>
          <a:xfrm>
            <a:off x="3819744" y="2261775"/>
            <a:ext cx="1876555" cy="381983"/>
            <a:chOff x="3819744" y="2501609"/>
            <a:chExt cx="1876555" cy="381983"/>
          </a:xfrm>
        </p:grpSpPr>
        <p:pic>
          <p:nvPicPr>
            <p:cNvPr id="6145" name="图片 814" descr="菁优网-jyeoo">
              <a:extLst>
                <a:ext uri="{FF2B5EF4-FFF2-40B4-BE49-F238E27FC236}">
                  <a16:creationId xmlns:a16="http://schemas.microsoft.com/office/drawing/2014/main" id="{5FE6CA46-4FB2-F74C-86B7-68C4CB5822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1713" y="2501609"/>
              <a:ext cx="258142" cy="258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2E4C911-F88D-9346-A4B9-60FE81BED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9744" y="2514260"/>
              <a:ext cx="1203228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②甲+丙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23F9660-920F-634F-B371-6B7BC2A24C26}"/>
                </a:ext>
              </a:extLst>
            </p:cNvPr>
            <p:cNvSpPr/>
            <p:nvPr/>
          </p:nvSpPr>
          <p:spPr>
            <a:xfrm>
              <a:off x="5344921" y="2514260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rtl="0"/>
              <a:r>
                <a:rPr lang="zh-CN" altLang="zh-CN" b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id="{2283A39F-B755-EB49-A773-DB10A44CFC1B}"/>
              </a:ext>
            </a:extLst>
          </p:cNvPr>
          <p:cNvSpPr/>
          <p:nvPr/>
        </p:nvSpPr>
        <p:spPr bwMode="auto">
          <a:xfrm>
            <a:off x="6124940" y="2262968"/>
            <a:ext cx="365305" cy="36801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44D74D4-BC01-3844-918C-2FC13D1AF459}"/>
              </a:ext>
            </a:extLst>
          </p:cNvPr>
          <p:cNvSpPr/>
          <p:nvPr/>
        </p:nvSpPr>
        <p:spPr>
          <a:xfrm>
            <a:off x="5615826" y="2658273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zh-CN" altLang="zh-CN" baseline="-30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9C94F9BF-41CF-9F4D-805D-72A1041B2F91}"/>
              </a:ext>
            </a:extLst>
          </p:cNvPr>
          <p:cNvCxnSpPr>
            <a:cxnSpLocks/>
          </p:cNvCxnSpPr>
          <p:nvPr/>
        </p:nvCxnSpPr>
        <p:spPr bwMode="auto">
          <a:xfrm flipH="1">
            <a:off x="6012321" y="2518091"/>
            <a:ext cx="188151" cy="26585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F7FCDFBE-48F2-6947-B8A2-A435914EED02}"/>
              </a:ext>
            </a:extLst>
          </p:cNvPr>
          <p:cNvCxnSpPr>
            <a:cxnSpLocks/>
          </p:cNvCxnSpPr>
          <p:nvPr/>
        </p:nvCxnSpPr>
        <p:spPr bwMode="auto">
          <a:xfrm>
            <a:off x="6577636" y="2535081"/>
            <a:ext cx="222080" cy="24886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C1E58961-07E7-0E4C-84F4-67C1805D5E4E}"/>
              </a:ext>
            </a:extLst>
          </p:cNvPr>
          <p:cNvSpPr/>
          <p:nvPr/>
        </p:nvSpPr>
        <p:spPr>
          <a:xfrm>
            <a:off x="6463726" y="2686126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endParaRPr lang="zh-CN" altLang="en-US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8D650C9-2A34-A649-9D80-DAD9809F12D2}"/>
              </a:ext>
            </a:extLst>
          </p:cNvPr>
          <p:cNvSpPr/>
          <p:nvPr/>
        </p:nvSpPr>
        <p:spPr>
          <a:xfrm>
            <a:off x="6797860" y="1459265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zh-CN" altLang="zh-CN" baseline="-30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4FBF9B93-7EB3-7E46-B49B-FDE44AB0A37E}"/>
              </a:ext>
            </a:extLst>
          </p:cNvPr>
          <p:cNvSpPr/>
          <p:nvPr/>
        </p:nvSpPr>
        <p:spPr bwMode="auto">
          <a:xfrm>
            <a:off x="6068536" y="1719956"/>
            <a:ext cx="447680" cy="440496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63AF5EC-C680-B14F-9B1E-AA1548BBF6FB}"/>
              </a:ext>
            </a:extLst>
          </p:cNvPr>
          <p:cNvSpPr/>
          <p:nvPr/>
        </p:nvSpPr>
        <p:spPr>
          <a:xfrm>
            <a:off x="5857061" y="1459265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8E98FDA-5D1E-B640-9899-ABA5EECEE802}"/>
              </a:ext>
            </a:extLst>
          </p:cNvPr>
          <p:cNvSpPr/>
          <p:nvPr/>
        </p:nvSpPr>
        <p:spPr>
          <a:xfrm>
            <a:off x="6370511" y="1948028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zh-CN" altLang="en-US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8F2C646-D390-A248-B4F6-82776515C02F}"/>
              </a:ext>
            </a:extLst>
          </p:cNvPr>
          <p:cNvSpPr/>
          <p:nvPr/>
        </p:nvSpPr>
        <p:spPr>
          <a:xfrm>
            <a:off x="7415859" y="1930171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71201CF-AB42-DE40-B34A-9D1E34F42B92}"/>
              </a:ext>
            </a:extLst>
          </p:cNvPr>
          <p:cNvSpPr/>
          <p:nvPr/>
        </p:nvSpPr>
        <p:spPr>
          <a:xfrm>
            <a:off x="5208989" y="2499742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3E070E5-738E-654B-BC3C-54511A358551}"/>
              </a:ext>
            </a:extLst>
          </p:cNvPr>
          <p:cNvSpPr/>
          <p:nvPr/>
        </p:nvSpPr>
        <p:spPr>
          <a:xfrm>
            <a:off x="5283087" y="1495699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11C4510-E06D-5F46-A88B-686AFE31FE02}"/>
              </a:ext>
            </a:extLst>
          </p:cNvPr>
          <p:cNvSpPr/>
          <p:nvPr/>
        </p:nvSpPr>
        <p:spPr>
          <a:xfrm>
            <a:off x="4057290" y="1486505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09B9B33-7EC4-1145-9504-9501D91C8384}"/>
              </a:ext>
            </a:extLst>
          </p:cNvPr>
          <p:cNvSpPr/>
          <p:nvPr/>
        </p:nvSpPr>
        <p:spPr>
          <a:xfrm>
            <a:off x="4067944" y="2490450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F2013D5-BEF2-D94D-B6D5-6C326F58E422}"/>
              </a:ext>
            </a:extLst>
          </p:cNvPr>
          <p:cNvSpPr/>
          <p:nvPr/>
        </p:nvSpPr>
        <p:spPr>
          <a:xfrm>
            <a:off x="4427984" y="1491630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38DAEB1-CB82-6D46-BFD3-93B97926071F}"/>
              </a:ext>
            </a:extLst>
          </p:cNvPr>
          <p:cNvSpPr/>
          <p:nvPr/>
        </p:nvSpPr>
        <p:spPr>
          <a:xfrm>
            <a:off x="4394188" y="2523101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zh-CN" altLang="en-US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D963A00-A741-D54A-8B51-B0428DAEC0F7}"/>
              </a:ext>
            </a:extLst>
          </p:cNvPr>
          <p:cNvGrpSpPr/>
          <p:nvPr/>
        </p:nvGrpSpPr>
        <p:grpSpPr>
          <a:xfrm>
            <a:off x="540403" y="3291830"/>
            <a:ext cx="3063282" cy="369332"/>
            <a:chOff x="4893094" y="4011476"/>
            <a:chExt cx="3063282" cy="369332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45F62BAE-10FC-3D45-A60B-76100FBE2EAC}"/>
                </a:ext>
              </a:extLst>
            </p:cNvPr>
            <p:cNvSpPr/>
            <p:nvPr/>
          </p:nvSpPr>
          <p:spPr>
            <a:xfrm>
              <a:off x="4893094" y="4011476"/>
              <a:ext cx="306328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 Cu 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=======</a:t>
              </a:r>
              <a:r>
                <a:rPr lang="en-US" altLang="zh-CN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等腰三角形 8">
              <a:extLst>
                <a:ext uri="{FF2B5EF4-FFF2-40B4-BE49-F238E27FC236}">
                  <a16:creationId xmlns:a16="http://schemas.microsoft.com/office/drawing/2014/main" id="{7CE901E1-67AC-0045-879A-A5A8164EEEDB}"/>
                </a:ext>
              </a:extLst>
            </p:cNvPr>
            <p:cNvSpPr/>
            <p:nvPr/>
          </p:nvSpPr>
          <p:spPr bwMode="auto">
            <a:xfrm>
              <a:off x="6012160" y="4011476"/>
              <a:ext cx="340751" cy="184666"/>
            </a:xfrm>
            <a:prstGeom prst="triangl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8B389ECA-FA07-134B-934E-67487F2F4AFD}"/>
              </a:ext>
            </a:extLst>
          </p:cNvPr>
          <p:cNvSpPr/>
          <p:nvPr/>
        </p:nvSpPr>
        <p:spPr>
          <a:xfrm>
            <a:off x="525450" y="3821965"/>
            <a:ext cx="4320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zh-CN" altLang="zh-CN" baseline="-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baseline="-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 === 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baseline="-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2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/>
      <p:bldP spid="18" grpId="0"/>
      <p:bldP spid="21" grpId="0"/>
      <p:bldP spid="22" grpId="0" animBg="1"/>
      <p:bldP spid="23" grpId="0"/>
      <p:bldP spid="24" grpId="0"/>
      <p:bldP spid="19" grpId="0"/>
      <p:bldP spid="26" grpId="0"/>
      <p:bldP spid="27" grpId="0"/>
      <p:bldP spid="28" grpId="0"/>
      <p:bldP spid="29" grpId="0"/>
      <p:bldP spid="30" grpId="0"/>
      <p:bldP spid="31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1"/>
          <p:cNvSpPr txBox="1"/>
          <p:nvPr/>
        </p:nvSpPr>
        <p:spPr>
          <a:xfrm>
            <a:off x="2771800" y="3651870"/>
            <a:ext cx="396044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5C0000"/>
                </a:solidFill>
                <a:latin typeface="+mn-ea"/>
              </a:rPr>
              <a:t>天津市新华中学  吕文慧</a:t>
            </a:r>
            <a:endParaRPr lang="en-US" altLang="zh-CN" sz="2000" b="1" dirty="0">
              <a:solidFill>
                <a:srgbClr val="5C0000"/>
              </a:solidFill>
              <a:latin typeface="+mn-ea"/>
            </a:endParaRPr>
          </a:p>
          <a:p>
            <a:pPr marL="0" lvl="0" indent="0" algn="ctr" eaLnBrk="1" hangingPunct="1">
              <a:spcBef>
                <a:spcPct val="0"/>
              </a:spcBef>
              <a:buNone/>
            </a:pPr>
            <a:endParaRPr lang="en-US" altLang="zh-CN" sz="2000" b="1" dirty="0">
              <a:solidFill>
                <a:srgbClr val="5C0000"/>
              </a:solidFill>
              <a:latin typeface="+mn-ea"/>
            </a:endParaRPr>
          </a:p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5C0000"/>
                </a:solidFill>
                <a:latin typeface="+mn-ea"/>
              </a:rPr>
              <a:t>指导教师：魏欣  </a:t>
            </a:r>
          </a:p>
        </p:txBody>
      </p:sp>
      <p:sp>
        <p:nvSpPr>
          <p:cNvPr id="9219" name="矩形 4"/>
          <p:cNvSpPr/>
          <p:nvPr/>
        </p:nvSpPr>
        <p:spPr>
          <a:xfrm>
            <a:off x="0" y="1851670"/>
            <a:ext cx="9144000" cy="1348730"/>
          </a:xfrm>
          <a:prstGeom prst="rect">
            <a:avLst/>
          </a:prstGeom>
          <a:solidFill>
            <a:srgbClr val="5C0000"/>
          </a:solidFill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3600" b="1" dirty="0">
                <a:solidFill>
                  <a:srgbClr val="F8F8F8"/>
                </a:solidFill>
                <a:latin typeface="+mn-ea"/>
              </a:rPr>
              <a:t>推断专题复习（二）</a:t>
            </a:r>
            <a:endParaRPr lang="en-US" altLang="zh-CN" sz="3600" b="1" dirty="0">
              <a:solidFill>
                <a:srgbClr val="F8F8F8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79850" y="200134"/>
            <a:ext cx="357020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 w="0">
                  <a:solidFill>
                    <a:srgbClr val="5C0000"/>
                  </a:solidFill>
                </a:ln>
                <a:solidFill>
                  <a:srgbClr val="5C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天津市新华中学初中级部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6" y="0"/>
            <a:ext cx="792088" cy="73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795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（四）物质的特殊组成</a:t>
            </a:r>
          </a:p>
        </p:txBody>
      </p:sp>
      <p:sp>
        <p:nvSpPr>
          <p:cNvPr id="2" name="矩形 1"/>
          <p:cNvSpPr/>
          <p:nvPr/>
        </p:nvSpPr>
        <p:spPr>
          <a:xfrm>
            <a:off x="395536" y="915566"/>
            <a:ext cx="297389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组成元素相同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的几组化合物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51650" y="3575991"/>
            <a:ext cx="260821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FeSO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1900725"/>
            <a:ext cx="151996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08248" y="1900724"/>
            <a:ext cx="1757212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27875" y="1881292"/>
            <a:ext cx="2029723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99073" y="1881292"/>
            <a:ext cx="151996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右大括号 7"/>
          <p:cNvSpPr/>
          <p:nvPr/>
        </p:nvSpPr>
        <p:spPr bwMode="auto">
          <a:xfrm rot="5400000">
            <a:off x="4405689" y="-506189"/>
            <a:ext cx="332625" cy="6264696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38845" y="2792472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氧化物</a:t>
            </a:r>
          </a:p>
        </p:txBody>
      </p:sp>
      <p:sp>
        <p:nvSpPr>
          <p:cNvPr id="11" name="矩形 10"/>
          <p:cNvSpPr/>
          <p:nvPr/>
        </p:nvSpPr>
        <p:spPr>
          <a:xfrm>
            <a:off x="1835226" y="3586609"/>
            <a:ext cx="1962397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FeCl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FeCl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右大括号 11">
            <a:extLst>
              <a:ext uri="{FF2B5EF4-FFF2-40B4-BE49-F238E27FC236}">
                <a16:creationId xmlns:a16="http://schemas.microsoft.com/office/drawing/2014/main" id="{A541F75A-1885-D347-A99F-AE6E95150E15}"/>
              </a:ext>
            </a:extLst>
          </p:cNvPr>
          <p:cNvSpPr/>
          <p:nvPr/>
        </p:nvSpPr>
        <p:spPr bwMode="auto">
          <a:xfrm rot="5400000">
            <a:off x="4377866" y="2415813"/>
            <a:ext cx="388269" cy="3752803"/>
          </a:xfrm>
          <a:prstGeom prst="rightBrace">
            <a:avLst>
              <a:gd name="adj1" fmla="val 8333"/>
              <a:gd name="adj2" fmla="val 5029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A9B0890-F5DC-754F-9BCF-D6085E8565BD}"/>
              </a:ext>
            </a:extLst>
          </p:cNvPr>
          <p:cNvSpPr txBox="1"/>
          <p:nvPr/>
        </p:nvSpPr>
        <p:spPr>
          <a:xfrm>
            <a:off x="4324977" y="4487784"/>
            <a:ext cx="49404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盐</a:t>
            </a:r>
          </a:p>
        </p:txBody>
      </p:sp>
    </p:spTree>
    <p:extLst>
      <p:ext uri="{BB962C8B-B14F-4D97-AF65-F5344CB8AC3E}">
        <p14:creationId xmlns:p14="http://schemas.microsoft.com/office/powerpoint/2010/main" val="405632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（五）常见物质间的转化关系</a:t>
            </a:r>
          </a:p>
        </p:txBody>
      </p:sp>
      <p:sp>
        <p:nvSpPr>
          <p:cNvPr id="5" name="矩形 4"/>
          <p:cNvSpPr/>
          <p:nvPr/>
        </p:nvSpPr>
        <p:spPr>
          <a:xfrm>
            <a:off x="638683" y="1934802"/>
            <a:ext cx="151996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7504" y="2906889"/>
            <a:ext cx="2553207" cy="1638470"/>
            <a:chOff x="4551425" y="1266141"/>
            <a:chExt cx="2553207" cy="1638470"/>
          </a:xfrm>
        </p:grpSpPr>
        <p:sp>
          <p:nvSpPr>
            <p:cNvPr id="40" name="矩形 39"/>
            <p:cNvSpPr/>
            <p:nvPr/>
          </p:nvSpPr>
          <p:spPr>
            <a:xfrm>
              <a:off x="4551425" y="1280304"/>
              <a:ext cx="498855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C 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1" name="直接箭头连接符 40"/>
            <p:cNvCxnSpPr>
              <a:stCxn id="40" idx="3"/>
            </p:cNvCxnSpPr>
            <p:nvPr/>
          </p:nvCxnSpPr>
          <p:spPr bwMode="auto">
            <a:xfrm>
              <a:off x="5050280" y="1480359"/>
              <a:ext cx="140000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42" name="矩形 41"/>
            <p:cNvSpPr/>
            <p:nvPr/>
          </p:nvSpPr>
          <p:spPr>
            <a:xfrm>
              <a:off x="6450286" y="1266141"/>
              <a:ext cx="654346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5580112" y="2504501"/>
              <a:ext cx="569387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5" name="直接箭头连接符 44"/>
            <p:cNvCxnSpPr/>
            <p:nvPr/>
          </p:nvCxnSpPr>
          <p:spPr bwMode="auto">
            <a:xfrm>
              <a:off x="4788024" y="1694833"/>
              <a:ext cx="945462" cy="795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46" name="直接箭头连接符 45"/>
            <p:cNvCxnSpPr>
              <a:stCxn id="42" idx="2"/>
              <a:endCxn id="44" idx="0"/>
            </p:cNvCxnSpPr>
            <p:nvPr/>
          </p:nvCxnSpPr>
          <p:spPr bwMode="auto">
            <a:xfrm flipH="1">
              <a:off x="5864806" y="1666251"/>
              <a:ext cx="912653" cy="838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47" name="直接箭头连接符 46"/>
            <p:cNvCxnSpPr/>
            <p:nvPr/>
          </p:nvCxnSpPr>
          <p:spPr bwMode="auto">
            <a:xfrm flipV="1">
              <a:off x="5958868" y="1680415"/>
              <a:ext cx="917388" cy="8096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48" name="文本框 47"/>
          <p:cNvSpPr txBox="1"/>
          <p:nvPr/>
        </p:nvSpPr>
        <p:spPr>
          <a:xfrm>
            <a:off x="800874" y="1138071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碳三角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4CCC5D6-50A1-2140-A5FA-C2790A30E870}"/>
              </a:ext>
            </a:extLst>
          </p:cNvPr>
          <p:cNvSpPr txBox="1"/>
          <p:nvPr/>
        </p:nvSpPr>
        <p:spPr>
          <a:xfrm>
            <a:off x="1190116" y="274456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①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932971E-6EE5-024C-8132-8570854C863C}"/>
              </a:ext>
            </a:extLst>
          </p:cNvPr>
          <p:cNvSpPr txBox="1"/>
          <p:nvPr/>
        </p:nvSpPr>
        <p:spPr>
          <a:xfrm>
            <a:off x="416785" y="364856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②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C07E37C-045A-584E-B116-7406ACDC7830}"/>
              </a:ext>
            </a:extLst>
          </p:cNvPr>
          <p:cNvSpPr txBox="1"/>
          <p:nvPr/>
        </p:nvSpPr>
        <p:spPr>
          <a:xfrm>
            <a:off x="1578254" y="342060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③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0230555-87A2-3E4B-893E-450347C5FF50}"/>
              </a:ext>
            </a:extLst>
          </p:cNvPr>
          <p:cNvSpPr txBox="1"/>
          <p:nvPr/>
        </p:nvSpPr>
        <p:spPr>
          <a:xfrm>
            <a:off x="1950100" y="361880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④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2E8379E-06C1-AA42-A954-10B2DE8F9DB2}"/>
              </a:ext>
            </a:extLst>
          </p:cNvPr>
          <p:cNvGrpSpPr/>
          <p:nvPr/>
        </p:nvGrpSpPr>
        <p:grpSpPr>
          <a:xfrm>
            <a:off x="3563888" y="2506704"/>
            <a:ext cx="2380357" cy="616657"/>
            <a:chOff x="3563888" y="2506704"/>
            <a:chExt cx="2380357" cy="616657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FD00F17-10F6-654C-A588-7C885903F380}"/>
                </a:ext>
              </a:extLst>
            </p:cNvPr>
            <p:cNvSpPr txBox="1"/>
            <p:nvPr/>
          </p:nvSpPr>
          <p:spPr>
            <a:xfrm>
              <a:off x="3563888" y="2538921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②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D40690DD-7BEB-7E4A-88CD-995A1362586A}"/>
                </a:ext>
              </a:extLst>
            </p:cNvPr>
            <p:cNvGrpSpPr/>
            <p:nvPr/>
          </p:nvGrpSpPr>
          <p:grpSpPr>
            <a:xfrm>
              <a:off x="4044366" y="2506704"/>
              <a:ext cx="1899879" cy="616657"/>
              <a:chOff x="4044366" y="2506704"/>
              <a:chExt cx="1899879" cy="61665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43032904-7997-544B-8610-36EB06DB110F}"/>
                  </a:ext>
                </a:extLst>
              </p:cNvPr>
              <p:cNvSpPr/>
              <p:nvPr/>
            </p:nvSpPr>
            <p:spPr>
              <a:xfrm>
                <a:off x="4044366" y="2569363"/>
                <a:ext cx="1899879" cy="553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2C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zh-CN" altLang="en-US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====</a:t>
                </a:r>
                <a:r>
                  <a:rPr lang="zh-CN" altLang="en-US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2CO</a:t>
                </a:r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085BD42D-1DA5-EE43-81FF-FBF486033262}"/>
                  </a:ext>
                </a:extLst>
              </p:cNvPr>
              <p:cNvSpPr/>
              <p:nvPr/>
            </p:nvSpPr>
            <p:spPr>
              <a:xfrm>
                <a:off x="4892357" y="2506704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b="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Heiti SC Medium" pitchFamily="2" charset="-128"/>
                    <a:cs typeface="Times New Roman" panose="02020603050405020304" pitchFamily="18" charset="0"/>
                  </a:rPr>
                  <a:t>点燃</a:t>
                </a:r>
                <a:endParaRPr lang="zh-CN" altLang="en-US" sz="1400" b="0" dirty="0">
                  <a:latin typeface="Times New Roman" panose="02020603050405020304" pitchFamily="18" charset="0"/>
                  <a:ea typeface="Heiti SC Medium" pitchFamily="2" charset="-128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6466B74-E11C-BC48-8FF6-C1F1E7000B2D}"/>
              </a:ext>
            </a:extLst>
          </p:cNvPr>
          <p:cNvGrpSpPr/>
          <p:nvPr/>
        </p:nvGrpSpPr>
        <p:grpSpPr>
          <a:xfrm>
            <a:off x="3563888" y="856675"/>
            <a:ext cx="4413272" cy="1665963"/>
            <a:chOff x="3563888" y="856675"/>
            <a:chExt cx="4413272" cy="166596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B1FFC04-A2F4-7A48-B94C-D933518C4290}"/>
                </a:ext>
              </a:extLst>
            </p:cNvPr>
            <p:cNvGrpSpPr/>
            <p:nvPr/>
          </p:nvGrpSpPr>
          <p:grpSpPr>
            <a:xfrm>
              <a:off x="3563888" y="856675"/>
              <a:ext cx="3769396" cy="1295499"/>
              <a:chOff x="3563888" y="856675"/>
              <a:chExt cx="3769396" cy="1295499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DAB8BD05-9798-4C43-BE52-1389F6203F5B}"/>
                  </a:ext>
                </a:extLst>
              </p:cNvPr>
              <p:cNvSpPr txBox="1"/>
              <p:nvPr/>
            </p:nvSpPr>
            <p:spPr>
              <a:xfrm>
                <a:off x="3563888" y="953405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① </a:t>
                </a:r>
              </a:p>
            </p:txBody>
          </p: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D6DB703A-B990-1A4C-AB70-3D4480F43018}"/>
                  </a:ext>
                </a:extLst>
              </p:cNvPr>
              <p:cNvGrpSpPr/>
              <p:nvPr/>
            </p:nvGrpSpPr>
            <p:grpSpPr>
              <a:xfrm>
                <a:off x="4044366" y="856675"/>
                <a:ext cx="1745991" cy="618726"/>
                <a:chOff x="4044366" y="856675"/>
                <a:chExt cx="1745991" cy="618726"/>
              </a:xfrm>
            </p:grpSpPr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F48CFA66-F460-0B43-B9C7-BE498C80C0F9}"/>
                    </a:ext>
                  </a:extLst>
                </p:cNvPr>
                <p:cNvSpPr/>
                <p:nvPr/>
              </p:nvSpPr>
              <p:spPr>
                <a:xfrm>
                  <a:off x="4044366" y="921403"/>
                  <a:ext cx="1745991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</a:t>
                  </a:r>
                  <a:r>
                    <a:rPr lang="zh-CN" altLang="en-US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r>
                    <a:rPr lang="zh-CN" altLang="en-US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 </a:t>
                  </a:r>
                  <a:r>
                    <a:rPr lang="zh-CN" altLang="en-US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====</a:t>
                  </a:r>
                  <a:r>
                    <a:rPr lang="zh-CN" altLang="en-US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zh-CN" altLang="en-US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zh-CN" altLang="en-US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CDC5CFBA-8522-0542-B4F2-6254FB4E6048}"/>
                    </a:ext>
                  </a:extLst>
                </p:cNvPr>
                <p:cNvSpPr/>
                <p:nvPr/>
              </p:nvSpPr>
              <p:spPr>
                <a:xfrm>
                  <a:off x="4788024" y="856675"/>
                  <a:ext cx="543739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1400" b="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Heiti SC Medium" pitchFamily="2" charset="-128"/>
                      <a:cs typeface="Times New Roman" panose="02020603050405020304" pitchFamily="18" charset="0"/>
                    </a:rPr>
                    <a:t>点燃</a:t>
                  </a:r>
                  <a:endParaRPr lang="zh-CN" altLang="en-US" sz="1400" b="0" dirty="0">
                    <a:latin typeface="Times New Roman" panose="02020603050405020304" pitchFamily="18" charset="0"/>
                    <a:ea typeface="Heiti SC Medium" pitchFamily="2" charset="-128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E6F3AA58-CD29-B34A-93BF-87C86D43BDC5}"/>
                  </a:ext>
                </a:extLst>
              </p:cNvPr>
              <p:cNvGrpSpPr/>
              <p:nvPr/>
            </p:nvGrpSpPr>
            <p:grpSpPr>
              <a:xfrm>
                <a:off x="4044366" y="1275606"/>
                <a:ext cx="2890535" cy="438284"/>
                <a:chOff x="4044366" y="1346118"/>
                <a:chExt cx="2890535" cy="438284"/>
              </a:xfrm>
            </p:grpSpPr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63DF7B5D-036E-154E-8389-E8EE47585A81}"/>
                    </a:ext>
                  </a:extLst>
                </p:cNvPr>
                <p:cNvSpPr/>
                <p:nvPr/>
              </p:nvSpPr>
              <p:spPr>
                <a:xfrm>
                  <a:off x="4044366" y="1415070"/>
                  <a:ext cx="28905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kern="1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 + 2CuO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====</a:t>
                  </a:r>
                  <a:r>
                    <a:rPr lang="en-US" altLang="zh-CN" kern="1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2Cu + CO</a:t>
                  </a:r>
                  <a:r>
                    <a:rPr lang="en-US" altLang="zh-CN" kern="1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zh-CN" kern="1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↑ </a:t>
                  </a:r>
                  <a:endPara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49A8B210-AD3C-F741-9E8F-CD029794EDCC}"/>
                    </a:ext>
                  </a:extLst>
                </p:cNvPr>
                <p:cNvSpPr/>
                <p:nvPr/>
              </p:nvSpPr>
              <p:spPr>
                <a:xfrm>
                  <a:off x="5059893" y="1346118"/>
                  <a:ext cx="58862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zh-CN" sz="1400" b="0" u="dbl" kern="1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Heiti SC Medium" pitchFamily="2" charset="-128"/>
                      <a:cs typeface="Times New Roman" panose="02020603050405020304" pitchFamily="18" charset="0"/>
                    </a:rPr>
                    <a:t>高 温</a:t>
                  </a:r>
                  <a:endParaRPr lang="zh-CN" altLang="en-US" sz="1400" b="0" dirty="0">
                    <a:latin typeface="Times New Roman" panose="02020603050405020304" pitchFamily="18" charset="0"/>
                    <a:ea typeface="Heiti SC Medium" pitchFamily="2" charset="-128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B605F26B-4E77-E846-B021-03EF3F833EF2}"/>
                  </a:ext>
                </a:extLst>
              </p:cNvPr>
              <p:cNvGrpSpPr/>
              <p:nvPr/>
            </p:nvGrpSpPr>
            <p:grpSpPr>
              <a:xfrm>
                <a:off x="4016350" y="1768399"/>
                <a:ext cx="3316934" cy="383775"/>
                <a:chOff x="4016350" y="1838911"/>
                <a:chExt cx="3316934" cy="383775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6EDB0719-3918-C141-8082-021425687E4E}"/>
                    </a:ext>
                  </a:extLst>
                </p:cNvPr>
                <p:cNvSpPr/>
                <p:nvPr/>
              </p:nvSpPr>
              <p:spPr>
                <a:xfrm>
                  <a:off x="4016350" y="1853354"/>
                  <a:ext cx="331693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kern="1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3C + 2Fe</a:t>
                  </a:r>
                  <a:r>
                    <a:rPr lang="en-US" altLang="zh-CN" kern="1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zh-CN" kern="1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en-US" altLang="zh-CN" kern="1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zh-CN" kern="1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kern="1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=====</a:t>
                  </a:r>
                  <a:r>
                    <a:rPr lang="zh-CN" altLang="en-US" kern="1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kern="1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4Fe + 3CO</a:t>
                  </a:r>
                  <a:r>
                    <a:rPr lang="en-US" altLang="zh-CN" kern="1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zh-CN" kern="1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↑</a:t>
                  </a:r>
                  <a:r>
                    <a:rPr lang="zh-CN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C9BDD8D8-9F46-8642-B616-E12F09447BDC}"/>
                    </a:ext>
                  </a:extLst>
                </p:cNvPr>
                <p:cNvSpPr/>
                <p:nvPr/>
              </p:nvSpPr>
              <p:spPr>
                <a:xfrm>
                  <a:off x="5327755" y="1838911"/>
                  <a:ext cx="58862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zh-CN" sz="1400" b="0" u="dbl" kern="1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Heiti SC Medium" pitchFamily="2" charset="-128"/>
                      <a:cs typeface="Times New Roman" panose="02020603050405020304" pitchFamily="18" charset="0"/>
                    </a:rPr>
                    <a:t>高 温</a:t>
                  </a:r>
                  <a:endParaRPr lang="zh-CN" altLang="en-US" sz="1400" b="0" dirty="0">
                    <a:latin typeface="Times New Roman" panose="02020603050405020304" pitchFamily="18" charset="0"/>
                    <a:ea typeface="Heiti SC Medium" pitchFamily="2" charset="-128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0AE8C12D-A0FD-6B42-B89A-6BBD1B2A623A}"/>
                </a:ext>
              </a:extLst>
            </p:cNvPr>
            <p:cNvGrpSpPr/>
            <p:nvPr/>
          </p:nvGrpSpPr>
          <p:grpSpPr>
            <a:xfrm>
              <a:off x="4016350" y="2090590"/>
              <a:ext cx="3960810" cy="432048"/>
              <a:chOff x="4306542" y="4227934"/>
              <a:chExt cx="3960810" cy="432048"/>
            </a:xfrm>
          </p:grpSpPr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BB0E34D5-6F7D-8548-AB89-15D49D988E43}"/>
                  </a:ext>
                </a:extLst>
              </p:cNvPr>
              <p:cNvSpPr/>
              <p:nvPr/>
            </p:nvSpPr>
            <p:spPr>
              <a:xfrm>
                <a:off x="4306542" y="4290650"/>
                <a:ext cx="396081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2C + Fe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 =======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3Fe + 2CO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↑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C3794F45-CA95-D64B-9C4E-7690970E0CB2}"/>
                  </a:ext>
                </a:extLst>
              </p:cNvPr>
              <p:cNvSpPr txBox="1"/>
              <p:nvPr/>
            </p:nvSpPr>
            <p:spPr>
              <a:xfrm>
                <a:off x="5654280" y="4227934"/>
                <a:ext cx="5437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Heiti SC Medium" pitchFamily="2" charset="-128"/>
                    <a:cs typeface="Times New Roman" panose="02020603050405020304" pitchFamily="18" charset="0"/>
                  </a:rPr>
                  <a:t>高温</a:t>
                </a:r>
              </a:p>
            </p:txBody>
          </p:sp>
        </p:grp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63B75A2-CB12-344D-B17B-D79C34575E95}"/>
              </a:ext>
            </a:extLst>
          </p:cNvPr>
          <p:cNvGrpSpPr/>
          <p:nvPr/>
        </p:nvGrpSpPr>
        <p:grpSpPr>
          <a:xfrm>
            <a:off x="3567036" y="2912045"/>
            <a:ext cx="4474182" cy="1747937"/>
            <a:chOff x="3567036" y="2912045"/>
            <a:chExt cx="4474182" cy="1747937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C536211D-D7CE-0A4B-A13E-C01F9FFCF70E}"/>
                </a:ext>
              </a:extLst>
            </p:cNvPr>
            <p:cNvGrpSpPr/>
            <p:nvPr/>
          </p:nvGrpSpPr>
          <p:grpSpPr>
            <a:xfrm>
              <a:off x="4044366" y="3435846"/>
              <a:ext cx="3063282" cy="369332"/>
              <a:chOff x="4893094" y="4011476"/>
              <a:chExt cx="3063282" cy="369332"/>
            </a:xfrm>
          </p:grpSpPr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FB1FB88F-86DD-854A-B8F8-AE4985587814}"/>
                  </a:ext>
                </a:extLst>
              </p:cNvPr>
              <p:cNvSpPr/>
              <p:nvPr/>
            </p:nvSpPr>
            <p:spPr>
              <a:xfrm>
                <a:off x="4893094" y="4011476"/>
                <a:ext cx="306328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 + </a:t>
                </a:r>
                <a:r>
                  <a:rPr lang="en-U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=====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CO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等腰三角形 8">
                <a:extLst>
                  <a:ext uri="{FF2B5EF4-FFF2-40B4-BE49-F238E27FC236}">
                    <a16:creationId xmlns:a16="http://schemas.microsoft.com/office/drawing/2014/main" id="{86C50B23-4F0A-D04F-A8D7-4AC20FD7394D}"/>
                  </a:ext>
                </a:extLst>
              </p:cNvPr>
              <p:cNvSpPr/>
              <p:nvPr/>
            </p:nvSpPr>
            <p:spPr bwMode="auto">
              <a:xfrm>
                <a:off x="6212816" y="4029232"/>
                <a:ext cx="196872" cy="148659"/>
              </a:xfrm>
              <a:prstGeom prst="triangl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A28AE579-9483-514E-A55C-E2CEFE80CDF5}"/>
                </a:ext>
              </a:extLst>
            </p:cNvPr>
            <p:cNvGrpSpPr/>
            <p:nvPr/>
          </p:nvGrpSpPr>
          <p:grpSpPr>
            <a:xfrm>
              <a:off x="3567036" y="2912045"/>
              <a:ext cx="4474182" cy="1747937"/>
              <a:chOff x="3567036" y="2912045"/>
              <a:chExt cx="4474182" cy="1747937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1C199486-B299-EF45-AF88-3A3E177389C7}"/>
                  </a:ext>
                </a:extLst>
              </p:cNvPr>
              <p:cNvSpPr txBox="1"/>
              <p:nvPr/>
            </p:nvSpPr>
            <p:spPr>
              <a:xfrm>
                <a:off x="3567036" y="3003798"/>
                <a:ext cx="4171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③</a:t>
                </a:r>
              </a:p>
            </p:txBody>
          </p: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BDAC6617-D1B7-EE4A-AD70-812DF768FE87}"/>
                  </a:ext>
                </a:extLst>
              </p:cNvPr>
              <p:cNvGrpSpPr/>
              <p:nvPr/>
            </p:nvGrpSpPr>
            <p:grpSpPr>
              <a:xfrm>
                <a:off x="4080408" y="4226596"/>
                <a:ext cx="3960810" cy="433386"/>
                <a:chOff x="4306542" y="4226596"/>
                <a:chExt cx="3960810" cy="433386"/>
              </a:xfrm>
            </p:grpSpPr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BD539796-E1A8-6441-85EC-4379996D82BB}"/>
                    </a:ext>
                  </a:extLst>
                </p:cNvPr>
                <p:cNvSpPr/>
                <p:nvPr/>
              </p:nvSpPr>
              <p:spPr>
                <a:xfrm>
                  <a:off x="4306542" y="4290650"/>
                  <a:ext cx="396081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4CO + Fe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  ======= 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3Fe + 4CO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zh-CN" altLang="en-US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D51F16F6-9803-B544-A7DD-782D554FA91C}"/>
                    </a:ext>
                  </a:extLst>
                </p:cNvPr>
                <p:cNvSpPr txBox="1"/>
                <p:nvPr/>
              </p:nvSpPr>
              <p:spPr>
                <a:xfrm>
                  <a:off x="5743208" y="4226596"/>
                  <a:ext cx="54373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400" b="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Heiti SC Medium" pitchFamily="2" charset="-128"/>
                      <a:cs typeface="Times New Roman" panose="02020603050405020304" pitchFamily="18" charset="0"/>
                    </a:rPr>
                    <a:t>高温</a:t>
                  </a:r>
                </a:p>
              </p:txBody>
            </p:sp>
          </p:grp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D15ADA31-AF91-0C4E-8326-93D88F496CCF}"/>
                  </a:ext>
                </a:extLst>
              </p:cNvPr>
              <p:cNvGrpSpPr/>
              <p:nvPr/>
            </p:nvGrpSpPr>
            <p:grpSpPr>
              <a:xfrm>
                <a:off x="4080408" y="3795886"/>
                <a:ext cx="3960810" cy="438114"/>
                <a:chOff x="4306542" y="4213274"/>
                <a:chExt cx="3960810" cy="438114"/>
              </a:xfrm>
            </p:grpSpPr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7C5F78FB-1C82-E742-AF73-CFEB8CE41AA0}"/>
                    </a:ext>
                  </a:extLst>
                </p:cNvPr>
                <p:cNvSpPr/>
                <p:nvPr/>
              </p:nvSpPr>
              <p:spPr>
                <a:xfrm>
                  <a:off x="4306542" y="4282056"/>
                  <a:ext cx="396081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3CO + Fe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 ======= 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2Fe + 3CO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zh-CN" altLang="en-US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id="{D1168CDC-8406-334D-9740-35ED90D4080F}"/>
                    </a:ext>
                  </a:extLst>
                </p:cNvPr>
                <p:cNvSpPr txBox="1"/>
                <p:nvPr/>
              </p:nvSpPr>
              <p:spPr>
                <a:xfrm>
                  <a:off x="5734238" y="4213274"/>
                  <a:ext cx="54373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400" b="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Heiti SC Medium" pitchFamily="2" charset="-128"/>
                      <a:cs typeface="Times New Roman" panose="02020603050405020304" pitchFamily="18" charset="0"/>
                    </a:rPr>
                    <a:t>高温</a:t>
                  </a: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2B299C95-B145-6D4A-A55F-33B6EC073DD0}"/>
                  </a:ext>
                </a:extLst>
              </p:cNvPr>
              <p:cNvGrpSpPr/>
              <p:nvPr/>
            </p:nvGrpSpPr>
            <p:grpSpPr>
              <a:xfrm>
                <a:off x="4067944" y="2912045"/>
                <a:ext cx="2156360" cy="667817"/>
                <a:chOff x="4067944" y="2912045"/>
                <a:chExt cx="2156360" cy="667817"/>
              </a:xfrm>
            </p:grpSpPr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4333DD77-0475-5244-ABAB-30F840311333}"/>
                    </a:ext>
                  </a:extLst>
                </p:cNvPr>
                <p:cNvSpPr/>
                <p:nvPr/>
              </p:nvSpPr>
              <p:spPr>
                <a:xfrm>
                  <a:off x="4067944" y="3025864"/>
                  <a:ext cx="215636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2CO</a:t>
                  </a:r>
                  <a:r>
                    <a:rPr lang="zh-CN" altLang="en-US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r>
                    <a:rPr lang="zh-CN" altLang="en-US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 </a:t>
                  </a:r>
                  <a:r>
                    <a:rPr lang="zh-CN" altLang="en-US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====</a:t>
                  </a:r>
                  <a:r>
                    <a:rPr lang="zh-CN" altLang="en-US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2CO</a:t>
                  </a:r>
                  <a:r>
                    <a:rPr lang="en-US" altLang="zh-CN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zh-CN" altLang="en-US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zh-CN" altLang="en-US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E8B46E2C-0B0C-2243-A136-6F30633700AF}"/>
                    </a:ext>
                  </a:extLst>
                </p:cNvPr>
                <p:cNvSpPr/>
                <p:nvPr/>
              </p:nvSpPr>
              <p:spPr>
                <a:xfrm>
                  <a:off x="5108381" y="2912045"/>
                  <a:ext cx="543739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1400" b="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Heiti SC Medium" pitchFamily="2" charset="-128"/>
                      <a:cs typeface="Times New Roman" panose="02020603050405020304" pitchFamily="18" charset="0"/>
                    </a:rPr>
                    <a:t>点燃</a:t>
                  </a:r>
                  <a:endParaRPr lang="zh-CN" altLang="en-US" sz="1400" b="0" dirty="0">
                    <a:latin typeface="Times New Roman" panose="02020603050405020304" pitchFamily="18" charset="0"/>
                    <a:ea typeface="Heiti SC Medium" pitchFamily="2" charset="-128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7F5A219-6812-1E4D-937D-5A409D0F4A00}"/>
              </a:ext>
            </a:extLst>
          </p:cNvPr>
          <p:cNvGrpSpPr/>
          <p:nvPr/>
        </p:nvGrpSpPr>
        <p:grpSpPr>
          <a:xfrm>
            <a:off x="3563888" y="4612900"/>
            <a:ext cx="4319894" cy="470377"/>
            <a:chOff x="3563888" y="4612900"/>
            <a:chExt cx="4319894" cy="470377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EDC2424D-3D22-0A40-B682-7B5CA0F63E6E}"/>
                </a:ext>
              </a:extLst>
            </p:cNvPr>
            <p:cNvSpPr txBox="1"/>
            <p:nvPr/>
          </p:nvSpPr>
          <p:spPr>
            <a:xfrm>
              <a:off x="3563888" y="4659982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④</a:t>
              </a:r>
            </a:p>
          </p:txBody>
        </p: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9895E9BF-55B2-6F4D-A9A2-644B03C815EF}"/>
                </a:ext>
              </a:extLst>
            </p:cNvPr>
            <p:cNvGrpSpPr/>
            <p:nvPr/>
          </p:nvGrpSpPr>
          <p:grpSpPr>
            <a:xfrm>
              <a:off x="3843175" y="4612900"/>
              <a:ext cx="4040607" cy="470377"/>
              <a:chOff x="4753782" y="3989643"/>
              <a:chExt cx="4040607" cy="470377"/>
            </a:xfrm>
          </p:grpSpPr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02DA1CF2-70F4-8949-8A88-4EA8915CBDCE}"/>
                  </a:ext>
                </a:extLst>
              </p:cNvPr>
              <p:cNvSpPr txBox="1"/>
              <p:nvPr/>
            </p:nvSpPr>
            <p:spPr>
              <a:xfrm>
                <a:off x="4753782" y="4090688"/>
                <a:ext cx="40406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C             2CO</a:t>
                </a:r>
                <a:endParaRPr lang="zh-CN" altLang="en-US" sz="12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DAF6F4C1-6CC3-5C4C-A89B-3E78B90CE825}"/>
                  </a:ext>
                </a:extLst>
              </p:cNvPr>
              <p:cNvGrpSpPr/>
              <p:nvPr/>
            </p:nvGrpSpPr>
            <p:grpSpPr>
              <a:xfrm>
                <a:off x="5940152" y="4268993"/>
                <a:ext cx="602457" cy="30949"/>
                <a:chOff x="5868144" y="4299942"/>
                <a:chExt cx="602457" cy="30949"/>
              </a:xfrm>
            </p:grpSpPr>
            <p:cxnSp>
              <p:nvCxnSpPr>
                <p:cNvPr id="66" name="直接连接符 18">
                  <a:extLst>
                    <a:ext uri="{FF2B5EF4-FFF2-40B4-BE49-F238E27FC236}">
                      <a16:creationId xmlns:a16="http://schemas.microsoft.com/office/drawing/2014/main" id="{51B75CD2-8AFF-DA48-A6F7-18B1929A99D2}"/>
                    </a:ext>
                  </a:extLst>
                </p:cNvPr>
                <p:cNvCxnSpPr/>
                <p:nvPr/>
              </p:nvCxnSpPr>
              <p:spPr bwMode="auto">
                <a:xfrm>
                  <a:off x="5868144" y="4299942"/>
                  <a:ext cx="60245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7" name="直接连接符 19">
                  <a:extLst>
                    <a:ext uri="{FF2B5EF4-FFF2-40B4-BE49-F238E27FC236}">
                      <a16:creationId xmlns:a16="http://schemas.microsoft.com/office/drawing/2014/main" id="{9B1F374B-75E8-FC4A-9910-A8C549D802B0}"/>
                    </a:ext>
                  </a:extLst>
                </p:cNvPr>
                <p:cNvCxnSpPr/>
                <p:nvPr/>
              </p:nvCxnSpPr>
              <p:spPr bwMode="auto">
                <a:xfrm>
                  <a:off x="5868144" y="4330891"/>
                  <a:ext cx="60245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F4637C7F-F709-204B-8C1C-18DFAA0AA6AF}"/>
                  </a:ext>
                </a:extLst>
              </p:cNvPr>
              <p:cNvSpPr txBox="1"/>
              <p:nvPr/>
            </p:nvSpPr>
            <p:spPr>
              <a:xfrm>
                <a:off x="5925228" y="3989643"/>
                <a:ext cx="5437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Heiti SC Medium" pitchFamily="2" charset="-128"/>
                    <a:cs typeface="Times New Roman" panose="02020603050405020304" pitchFamily="18" charset="0"/>
                  </a:rPr>
                  <a:t>高温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298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（五）常见物质间的转化关系</a:t>
            </a:r>
          </a:p>
        </p:txBody>
      </p:sp>
      <p:sp>
        <p:nvSpPr>
          <p:cNvPr id="6" name="矩形 5"/>
          <p:cNvSpPr/>
          <p:nvPr/>
        </p:nvSpPr>
        <p:spPr>
          <a:xfrm>
            <a:off x="650310" y="1931324"/>
            <a:ext cx="1757212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9592" y="1131590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水三角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91552" y="2917574"/>
            <a:ext cx="2566031" cy="1638470"/>
            <a:chOff x="4551425" y="1266141"/>
            <a:chExt cx="2566031" cy="1638470"/>
          </a:xfrm>
        </p:grpSpPr>
        <p:sp>
          <p:nvSpPr>
            <p:cNvPr id="4" name="矩形 3"/>
            <p:cNvSpPr/>
            <p:nvPr/>
          </p:nvSpPr>
          <p:spPr>
            <a:xfrm>
              <a:off x="4551425" y="1280304"/>
              <a:ext cx="752129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直接箭头连接符 13"/>
            <p:cNvCxnSpPr>
              <a:stCxn id="4" idx="3"/>
            </p:cNvCxnSpPr>
            <p:nvPr/>
          </p:nvCxnSpPr>
          <p:spPr bwMode="auto">
            <a:xfrm>
              <a:off x="5303554" y="1480359"/>
              <a:ext cx="114673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17" name="矩形 16"/>
            <p:cNvSpPr/>
            <p:nvPr/>
          </p:nvSpPr>
          <p:spPr>
            <a:xfrm>
              <a:off x="6450286" y="1266141"/>
              <a:ext cx="667170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580112" y="2504501"/>
              <a:ext cx="468398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直接箭头连接符 19"/>
            <p:cNvCxnSpPr/>
            <p:nvPr/>
          </p:nvCxnSpPr>
          <p:spPr bwMode="auto">
            <a:xfrm>
              <a:off x="4788024" y="1694833"/>
              <a:ext cx="945462" cy="795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25" name="直接箭头连接符 24"/>
            <p:cNvCxnSpPr>
              <a:stCxn id="17" idx="2"/>
              <a:endCxn id="19" idx="0"/>
            </p:cNvCxnSpPr>
            <p:nvPr/>
          </p:nvCxnSpPr>
          <p:spPr bwMode="auto">
            <a:xfrm flipH="1">
              <a:off x="5814311" y="1666251"/>
              <a:ext cx="969560" cy="838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29" name="直接箭头连接符 28"/>
            <p:cNvCxnSpPr/>
            <p:nvPr/>
          </p:nvCxnSpPr>
          <p:spPr bwMode="auto">
            <a:xfrm flipV="1">
              <a:off x="5958868" y="1680415"/>
              <a:ext cx="917388" cy="8096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970B2C87-11FC-0641-9EBB-807D27EEC9DF}"/>
              </a:ext>
            </a:extLst>
          </p:cNvPr>
          <p:cNvSpPr txBox="1"/>
          <p:nvPr/>
        </p:nvSpPr>
        <p:spPr>
          <a:xfrm>
            <a:off x="1371535" y="278429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①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6377E61-836C-5643-9A5F-3A8CD1315E39}"/>
              </a:ext>
            </a:extLst>
          </p:cNvPr>
          <p:cNvSpPr txBox="1"/>
          <p:nvPr/>
        </p:nvSpPr>
        <p:spPr>
          <a:xfrm>
            <a:off x="612455" y="36391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①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2C5BA94-866B-0040-A6F4-21BD544C4296}"/>
              </a:ext>
            </a:extLst>
          </p:cNvPr>
          <p:cNvSpPr txBox="1"/>
          <p:nvPr/>
        </p:nvSpPr>
        <p:spPr>
          <a:xfrm>
            <a:off x="1779529" y="34323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②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E709B87-CE37-4F4C-934A-822F0A2BE5B2}"/>
              </a:ext>
            </a:extLst>
          </p:cNvPr>
          <p:cNvSpPr txBox="1"/>
          <p:nvPr/>
        </p:nvSpPr>
        <p:spPr>
          <a:xfrm>
            <a:off x="2052615" y="36391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③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32556FD-B0FD-184A-8F2F-7E4320BDD8C0}"/>
              </a:ext>
            </a:extLst>
          </p:cNvPr>
          <p:cNvGrpSpPr/>
          <p:nvPr/>
        </p:nvGrpSpPr>
        <p:grpSpPr>
          <a:xfrm>
            <a:off x="3923928" y="1391440"/>
            <a:ext cx="2910092" cy="445280"/>
            <a:chOff x="6099114" y="1415682"/>
            <a:chExt cx="2910092" cy="445280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82E27766-CF02-8743-B71A-B5E583412AD3}"/>
                </a:ext>
              </a:extLst>
            </p:cNvPr>
            <p:cNvGrpSpPr/>
            <p:nvPr/>
          </p:nvGrpSpPr>
          <p:grpSpPr>
            <a:xfrm>
              <a:off x="6516216" y="1415682"/>
              <a:ext cx="2492990" cy="442332"/>
              <a:chOff x="4172003" y="4073634"/>
              <a:chExt cx="2492990" cy="442332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2FB2862-AA3B-894F-B0ED-D0275CC37BCD}"/>
                  </a:ext>
                </a:extLst>
              </p:cNvPr>
              <p:cNvSpPr txBox="1"/>
              <p:nvPr/>
            </p:nvSpPr>
            <p:spPr>
              <a:xfrm>
                <a:off x="4172003" y="4146634"/>
                <a:ext cx="24929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2======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O+O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↑ </a:t>
                </a:r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23178BE6-E340-B54F-942C-EAC689F4967F}"/>
                  </a:ext>
                </a:extLst>
              </p:cNvPr>
              <p:cNvSpPr/>
              <p:nvPr/>
            </p:nvSpPr>
            <p:spPr>
              <a:xfrm>
                <a:off x="4832381" y="4073634"/>
                <a:ext cx="65274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MnO</a:t>
                </a:r>
                <a:r>
                  <a:rPr lang="en-US" altLang="zh-CN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zh-CN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FAB3378-DB70-2942-A4F2-B72BFAEEF527}"/>
                </a:ext>
              </a:extLst>
            </p:cNvPr>
            <p:cNvSpPr txBox="1"/>
            <p:nvPr/>
          </p:nvSpPr>
          <p:spPr>
            <a:xfrm>
              <a:off x="6099114" y="149163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①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CA539BCA-FD13-3B4D-A81F-9E7BACC7F345}"/>
              </a:ext>
            </a:extLst>
          </p:cNvPr>
          <p:cNvGrpSpPr/>
          <p:nvPr/>
        </p:nvGrpSpPr>
        <p:grpSpPr>
          <a:xfrm>
            <a:off x="3923928" y="1889563"/>
            <a:ext cx="2922916" cy="458634"/>
            <a:chOff x="6099114" y="1913805"/>
            <a:chExt cx="2922916" cy="458634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C42EB8E-BCA2-2D4C-B242-6FF594750B33}"/>
                </a:ext>
              </a:extLst>
            </p:cNvPr>
            <p:cNvSpPr txBox="1"/>
            <p:nvPr/>
          </p:nvSpPr>
          <p:spPr>
            <a:xfrm>
              <a:off x="6099114" y="1995686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②</a:t>
              </a: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44BBD4E1-BEF7-8D43-B62A-9154FE3147DF}"/>
                </a:ext>
              </a:extLst>
            </p:cNvPr>
            <p:cNvGrpSpPr/>
            <p:nvPr/>
          </p:nvGrpSpPr>
          <p:grpSpPr>
            <a:xfrm>
              <a:off x="6516216" y="1913805"/>
              <a:ext cx="2505814" cy="458634"/>
              <a:chOff x="4172003" y="4057332"/>
              <a:chExt cx="2505814" cy="458634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4B3AECFC-85D8-D640-8098-7724FBDC82C5}"/>
                  </a:ext>
                </a:extLst>
              </p:cNvPr>
              <p:cNvSpPr txBox="1"/>
              <p:nvPr/>
            </p:nvSpPr>
            <p:spPr>
              <a:xfrm>
                <a:off x="4172003" y="4146634"/>
                <a:ext cx="2505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zh-CN" altLang="en-US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======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↑+O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↑ </a:t>
                </a:r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93D206E6-5927-4041-A66F-F73688A85A6D}"/>
                  </a:ext>
                </a:extLst>
              </p:cNvPr>
              <p:cNvSpPr/>
              <p:nvPr/>
            </p:nvSpPr>
            <p:spPr>
              <a:xfrm>
                <a:off x="4836112" y="4057332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通电</a:t>
                </a:r>
                <a:endParaRPr lang="zh-CN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7A77D76F-CD52-8B42-9361-AFFAAF270BF9}"/>
              </a:ext>
            </a:extLst>
          </p:cNvPr>
          <p:cNvGrpSpPr/>
          <p:nvPr/>
        </p:nvGrpSpPr>
        <p:grpSpPr>
          <a:xfrm>
            <a:off x="3923928" y="2403492"/>
            <a:ext cx="2634376" cy="441340"/>
            <a:chOff x="6099114" y="2427734"/>
            <a:chExt cx="2634376" cy="441340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55F11D41-D7AC-F547-9E9E-B86C5EBC527F}"/>
                </a:ext>
              </a:extLst>
            </p:cNvPr>
            <p:cNvSpPr txBox="1"/>
            <p:nvPr/>
          </p:nvSpPr>
          <p:spPr>
            <a:xfrm>
              <a:off x="6099114" y="2499742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③</a:t>
              </a:r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F5FD515D-B99B-AE45-9258-4880AE3E8743}"/>
                </a:ext>
              </a:extLst>
            </p:cNvPr>
            <p:cNvGrpSpPr/>
            <p:nvPr/>
          </p:nvGrpSpPr>
          <p:grpSpPr>
            <a:xfrm>
              <a:off x="6516216" y="2427734"/>
              <a:ext cx="2217274" cy="432048"/>
              <a:chOff x="4172003" y="4083918"/>
              <a:chExt cx="2217274" cy="432048"/>
            </a:xfrm>
          </p:grpSpPr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E8A48D1E-B75D-9A4F-9D0A-77105D971E1D}"/>
                  </a:ext>
                </a:extLst>
              </p:cNvPr>
              <p:cNvSpPr txBox="1"/>
              <p:nvPr/>
            </p:nvSpPr>
            <p:spPr>
              <a:xfrm>
                <a:off x="4172003" y="4146634"/>
                <a:ext cx="22172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======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zh-CN" altLang="en-US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A24BBB70-1219-3D4C-AC04-16D580402B06}"/>
                  </a:ext>
                </a:extLst>
              </p:cNvPr>
              <p:cNvSpPr/>
              <p:nvPr/>
            </p:nvSpPr>
            <p:spPr>
              <a:xfrm>
                <a:off x="5093641" y="4083918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点燃</a:t>
                </a:r>
                <a:endParaRPr lang="zh-CN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21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7944D12-943C-7347-BAE5-D6A7B731DB04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（五）常见物质间的转化关系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CC1B69C-6DC0-4943-B1A4-1AF2004CB4C4}"/>
              </a:ext>
            </a:extLst>
          </p:cNvPr>
          <p:cNvSpPr txBox="1"/>
          <p:nvPr/>
        </p:nvSpPr>
        <p:spPr>
          <a:xfrm>
            <a:off x="1167863" y="1135068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钙三角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32EA2D5-0B8A-1C49-8040-B0BDDA9F0B3D}"/>
              </a:ext>
            </a:extLst>
          </p:cNvPr>
          <p:cNvSpPr/>
          <p:nvPr/>
        </p:nvSpPr>
        <p:spPr>
          <a:xfrm>
            <a:off x="639930" y="1934801"/>
            <a:ext cx="2271776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kern="1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CE9F4B0-F93A-2A4E-BC9B-152E72F8C0C4}"/>
              </a:ext>
            </a:extLst>
          </p:cNvPr>
          <p:cNvGrpSpPr/>
          <p:nvPr/>
        </p:nvGrpSpPr>
        <p:grpSpPr>
          <a:xfrm>
            <a:off x="192436" y="2920925"/>
            <a:ext cx="2867396" cy="1645484"/>
            <a:chOff x="4551425" y="1266141"/>
            <a:chExt cx="2867396" cy="16454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165ED49-D141-4F4C-8842-8D9D88FB56C3}"/>
                </a:ext>
              </a:extLst>
            </p:cNvPr>
            <p:cNvSpPr/>
            <p:nvPr/>
          </p:nvSpPr>
          <p:spPr>
            <a:xfrm>
              <a:off x="4551425" y="1280304"/>
              <a:ext cx="1151277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Ca(OH)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0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直接箭头连接符 52">
              <a:extLst>
                <a:ext uri="{FF2B5EF4-FFF2-40B4-BE49-F238E27FC236}">
                  <a16:creationId xmlns:a16="http://schemas.microsoft.com/office/drawing/2014/main" id="{370E4A57-DF1E-C34E-8EF9-BED9303E8BAC}"/>
                </a:ext>
              </a:extLst>
            </p:cNvPr>
            <p:cNvCxnSpPr>
              <a:stCxn id="6" idx="3"/>
            </p:cNvCxnSpPr>
            <p:nvPr/>
          </p:nvCxnSpPr>
          <p:spPr bwMode="auto">
            <a:xfrm>
              <a:off x="5702702" y="1480359"/>
              <a:ext cx="74758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5AABDE-BB02-E848-BF98-F2646D8AA82D}"/>
                </a:ext>
              </a:extLst>
            </p:cNvPr>
            <p:cNvSpPr/>
            <p:nvPr/>
          </p:nvSpPr>
          <p:spPr>
            <a:xfrm>
              <a:off x="6450286" y="1266141"/>
              <a:ext cx="968535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CaCO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4DCC6F3-57E0-B443-8C77-243304B5489C}"/>
                </a:ext>
              </a:extLst>
            </p:cNvPr>
            <p:cNvSpPr/>
            <p:nvPr/>
          </p:nvSpPr>
          <p:spPr>
            <a:xfrm>
              <a:off x="5618621" y="2511515"/>
              <a:ext cx="697627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CaO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箭头连接符 55">
              <a:extLst>
                <a:ext uri="{FF2B5EF4-FFF2-40B4-BE49-F238E27FC236}">
                  <a16:creationId xmlns:a16="http://schemas.microsoft.com/office/drawing/2014/main" id="{C2A2711C-90F9-4F4D-8178-C9CA38F4B4F5}"/>
                </a:ext>
              </a:extLst>
            </p:cNvPr>
            <p:cNvCxnSpPr/>
            <p:nvPr/>
          </p:nvCxnSpPr>
          <p:spPr bwMode="auto">
            <a:xfrm flipH="1" flipV="1">
              <a:off x="5068303" y="1702127"/>
              <a:ext cx="910358" cy="8031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11" name="直接箭头连接符 56">
              <a:extLst>
                <a:ext uri="{FF2B5EF4-FFF2-40B4-BE49-F238E27FC236}">
                  <a16:creationId xmlns:a16="http://schemas.microsoft.com/office/drawing/2014/main" id="{4066F61E-06F7-C340-8881-16BF4001787B}"/>
                </a:ext>
              </a:extLst>
            </p:cNvPr>
            <p:cNvCxnSpPr>
              <a:stCxn id="8" idx="2"/>
              <a:endCxn id="9" idx="0"/>
            </p:cNvCxnSpPr>
            <p:nvPr/>
          </p:nvCxnSpPr>
          <p:spPr bwMode="auto">
            <a:xfrm flipH="1">
              <a:off x="5967435" y="1666251"/>
              <a:ext cx="967119" cy="8452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A066724A-C2C9-7149-AF0C-266055874E13}"/>
              </a:ext>
            </a:extLst>
          </p:cNvPr>
          <p:cNvSpPr txBox="1"/>
          <p:nvPr/>
        </p:nvSpPr>
        <p:spPr>
          <a:xfrm>
            <a:off x="1489376" y="275164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①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DA25EE0-74E3-8144-ACCD-BAE60CBE90F6}"/>
              </a:ext>
            </a:extLst>
          </p:cNvPr>
          <p:cNvSpPr txBox="1"/>
          <p:nvPr/>
        </p:nvSpPr>
        <p:spPr>
          <a:xfrm>
            <a:off x="2060910" y="371865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②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B804EB7-F4F1-9344-9199-95E691FE129A}"/>
              </a:ext>
            </a:extLst>
          </p:cNvPr>
          <p:cNvSpPr txBox="1"/>
          <p:nvPr/>
        </p:nvSpPr>
        <p:spPr>
          <a:xfrm>
            <a:off x="882416" y="3709215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③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FBE27B8-C12C-2B41-8FF2-C46AB56765C3}"/>
              </a:ext>
            </a:extLst>
          </p:cNvPr>
          <p:cNvGrpSpPr/>
          <p:nvPr/>
        </p:nvGrpSpPr>
        <p:grpSpPr>
          <a:xfrm>
            <a:off x="3814096" y="1509400"/>
            <a:ext cx="4779695" cy="738664"/>
            <a:chOff x="3824753" y="1453287"/>
            <a:chExt cx="4779695" cy="738664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E935528C-2D02-BD47-B3C5-E294EB0DC40D}"/>
                </a:ext>
              </a:extLst>
            </p:cNvPr>
            <p:cNvGrpSpPr/>
            <p:nvPr/>
          </p:nvGrpSpPr>
          <p:grpSpPr>
            <a:xfrm>
              <a:off x="4427984" y="1453287"/>
              <a:ext cx="4176464" cy="738664"/>
              <a:chOff x="3032668" y="4659024"/>
              <a:chExt cx="4176464" cy="738664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85D336F1-E692-1940-9233-A9EB0AA0B176}"/>
                  </a:ext>
                </a:extLst>
              </p:cNvPr>
              <p:cNvSpPr/>
              <p:nvPr/>
            </p:nvSpPr>
            <p:spPr>
              <a:xfrm>
                <a:off x="3032668" y="4659024"/>
                <a:ext cx="4176464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+Ca(OH)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                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CaCO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" name="直接连接符 20">
                <a:extLst>
                  <a:ext uri="{FF2B5EF4-FFF2-40B4-BE49-F238E27FC236}">
                    <a16:creationId xmlns:a16="http://schemas.microsoft.com/office/drawing/2014/main" id="{9647DCEC-7838-9E4C-8E5A-05DBBBE83590}"/>
                  </a:ext>
                </a:extLst>
              </p:cNvPr>
              <p:cNvCxnSpPr/>
              <p:nvPr/>
            </p:nvCxnSpPr>
            <p:spPr bwMode="auto">
              <a:xfrm>
                <a:off x="4544836" y="4803998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直接连接符 21">
                <a:extLst>
                  <a:ext uri="{FF2B5EF4-FFF2-40B4-BE49-F238E27FC236}">
                    <a16:creationId xmlns:a16="http://schemas.microsoft.com/office/drawing/2014/main" id="{2B15863D-8FB5-4D41-930A-F29FCE8D73D6}"/>
                  </a:ext>
                </a:extLst>
              </p:cNvPr>
              <p:cNvCxnSpPr/>
              <p:nvPr/>
            </p:nvCxnSpPr>
            <p:spPr bwMode="auto">
              <a:xfrm>
                <a:off x="4544836" y="4876006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直接箭头连接符 22">
                <a:extLst>
                  <a:ext uri="{FF2B5EF4-FFF2-40B4-BE49-F238E27FC236}">
                    <a16:creationId xmlns:a16="http://schemas.microsoft.com/office/drawing/2014/main" id="{9D937F9E-9C03-6249-8377-278FC3441E23}"/>
                  </a:ext>
                </a:extLst>
              </p:cNvPr>
              <p:cNvCxnSpPr/>
              <p:nvPr/>
            </p:nvCxnSpPr>
            <p:spPr bwMode="auto">
              <a:xfrm>
                <a:off x="5995653" y="4731990"/>
                <a:ext cx="0" cy="28803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triangle"/>
              </a:ln>
            </p:spPr>
          </p:cxn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BCC3E17-C3B4-B34E-8592-69FDB0136816}"/>
                </a:ext>
              </a:extLst>
            </p:cNvPr>
            <p:cNvSpPr txBox="1"/>
            <p:nvPr/>
          </p:nvSpPr>
          <p:spPr>
            <a:xfrm>
              <a:off x="3824753" y="148560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①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2A0ACFE-73CD-9745-9FAD-400D1A5DD67B}"/>
              </a:ext>
            </a:extLst>
          </p:cNvPr>
          <p:cNvGrpSpPr/>
          <p:nvPr/>
        </p:nvGrpSpPr>
        <p:grpSpPr>
          <a:xfrm>
            <a:off x="3814096" y="1869731"/>
            <a:ext cx="3593380" cy="702019"/>
            <a:chOff x="3814096" y="1970639"/>
            <a:chExt cx="3593380" cy="702019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A69A44C9-1749-D74C-A72F-16C1A041B0A4}"/>
                </a:ext>
              </a:extLst>
            </p:cNvPr>
            <p:cNvSpPr txBox="1"/>
            <p:nvPr/>
          </p:nvSpPr>
          <p:spPr>
            <a:xfrm>
              <a:off x="3814096" y="211866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②</a:t>
              </a: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65AA23A-00C5-AD41-AEFF-E8C0A91243D0}"/>
                </a:ext>
              </a:extLst>
            </p:cNvPr>
            <p:cNvGrpSpPr/>
            <p:nvPr/>
          </p:nvGrpSpPr>
          <p:grpSpPr>
            <a:xfrm>
              <a:off x="4390204" y="1970639"/>
              <a:ext cx="3017272" cy="702019"/>
              <a:chOff x="5731192" y="4518054"/>
              <a:chExt cx="3017272" cy="702019"/>
            </a:xfrm>
          </p:grpSpPr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984317F2-C079-B547-9454-C89AD49C3058}"/>
                  </a:ext>
                </a:extLst>
              </p:cNvPr>
              <p:cNvSpPr/>
              <p:nvPr/>
            </p:nvSpPr>
            <p:spPr>
              <a:xfrm>
                <a:off x="5731192" y="4666075"/>
                <a:ext cx="3017272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CaCO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              </a:t>
                </a:r>
                <a:r>
                  <a:rPr lang="en-U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+CO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↑</a:t>
                </a:r>
                <a:endPara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D9780247-E467-BE40-9486-A69CFA83D641}"/>
                  </a:ext>
                </a:extLst>
              </p:cNvPr>
              <p:cNvGrpSpPr/>
              <p:nvPr/>
            </p:nvGrpSpPr>
            <p:grpSpPr>
              <a:xfrm>
                <a:off x="6511476" y="4518054"/>
                <a:ext cx="576064" cy="383690"/>
                <a:chOff x="6511476" y="4518054"/>
                <a:chExt cx="576064" cy="383690"/>
              </a:xfrm>
            </p:grpSpPr>
            <p:grpSp>
              <p:nvGrpSpPr>
                <p:cNvPr id="26" name="组合 25">
                  <a:extLst>
                    <a:ext uri="{FF2B5EF4-FFF2-40B4-BE49-F238E27FC236}">
                      <a16:creationId xmlns:a16="http://schemas.microsoft.com/office/drawing/2014/main" id="{A0BB2C9E-BEBB-9341-ACB7-E78D52C0FF85}"/>
                    </a:ext>
                  </a:extLst>
                </p:cNvPr>
                <p:cNvGrpSpPr/>
                <p:nvPr/>
              </p:nvGrpSpPr>
              <p:grpSpPr>
                <a:xfrm>
                  <a:off x="6511476" y="4829736"/>
                  <a:ext cx="576064" cy="72008"/>
                  <a:chOff x="1043608" y="4803998"/>
                  <a:chExt cx="576064" cy="72008"/>
                </a:xfrm>
              </p:grpSpPr>
              <p:cxnSp>
                <p:nvCxnSpPr>
                  <p:cNvPr id="28" name="直接连接符 16">
                    <a:extLst>
                      <a:ext uri="{FF2B5EF4-FFF2-40B4-BE49-F238E27FC236}">
                        <a16:creationId xmlns:a16="http://schemas.microsoft.com/office/drawing/2014/main" id="{7736DB0B-2DD1-FA4D-AA49-9E0C1923CE2D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043608" y="4803998"/>
                    <a:ext cx="576064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9" name="直接连接符 17">
                    <a:extLst>
                      <a:ext uri="{FF2B5EF4-FFF2-40B4-BE49-F238E27FC236}">
                        <a16:creationId xmlns:a16="http://schemas.microsoft.com/office/drawing/2014/main" id="{38D49C03-AA3B-6045-992E-D8CC8BCFBF47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043608" y="4876006"/>
                    <a:ext cx="576064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6EF80472-D5DD-D04B-9F94-BFB477741B1C}"/>
                    </a:ext>
                  </a:extLst>
                </p:cNvPr>
                <p:cNvSpPr txBox="1"/>
                <p:nvPr/>
              </p:nvSpPr>
              <p:spPr>
                <a:xfrm>
                  <a:off x="6521377" y="4518054"/>
                  <a:ext cx="54373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高温</a:t>
                  </a:r>
                </a:p>
              </p:txBody>
            </p:sp>
          </p:grp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91F00EB4-3FA0-A841-AD84-E4CBA867EFB9}"/>
              </a:ext>
            </a:extLst>
          </p:cNvPr>
          <p:cNvGrpSpPr/>
          <p:nvPr/>
        </p:nvGrpSpPr>
        <p:grpSpPr>
          <a:xfrm>
            <a:off x="3807416" y="2499742"/>
            <a:ext cx="4753306" cy="575364"/>
            <a:chOff x="3807416" y="2800507"/>
            <a:chExt cx="4753306" cy="575364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DE700D4-3551-824F-922E-40F37717A046}"/>
                </a:ext>
              </a:extLst>
            </p:cNvPr>
            <p:cNvSpPr txBox="1"/>
            <p:nvPr/>
          </p:nvSpPr>
          <p:spPr>
            <a:xfrm>
              <a:off x="3807416" y="2800507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③</a:t>
              </a: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679C0E07-ADEA-7640-9032-A2EC3CFB067D}"/>
                </a:ext>
              </a:extLst>
            </p:cNvPr>
            <p:cNvGrpSpPr/>
            <p:nvPr/>
          </p:nvGrpSpPr>
          <p:grpSpPr>
            <a:xfrm>
              <a:off x="4384258" y="2821873"/>
              <a:ext cx="4176464" cy="553998"/>
              <a:chOff x="3224068" y="4636529"/>
              <a:chExt cx="4176464" cy="553998"/>
            </a:xfrm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B504F594-02DD-3243-B524-FA6DB2ACBFC2}"/>
                  </a:ext>
                </a:extLst>
              </p:cNvPr>
              <p:cNvSpPr/>
              <p:nvPr/>
            </p:nvSpPr>
            <p:spPr>
              <a:xfrm>
                <a:off x="3224068" y="4636529"/>
                <a:ext cx="4176464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Ca(OH)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直接连接符 20">
                <a:extLst>
                  <a:ext uri="{FF2B5EF4-FFF2-40B4-BE49-F238E27FC236}">
                    <a16:creationId xmlns:a16="http://schemas.microsoft.com/office/drawing/2014/main" id="{42AF4FFE-24A8-F24A-A301-F6C7ACBB566E}"/>
                  </a:ext>
                </a:extLst>
              </p:cNvPr>
              <p:cNvCxnSpPr/>
              <p:nvPr/>
            </p:nvCxnSpPr>
            <p:spPr bwMode="auto">
              <a:xfrm>
                <a:off x="4544836" y="4803998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直接连接符 21">
                <a:extLst>
                  <a:ext uri="{FF2B5EF4-FFF2-40B4-BE49-F238E27FC236}">
                    <a16:creationId xmlns:a16="http://schemas.microsoft.com/office/drawing/2014/main" id="{573EA049-CE34-7741-8991-D610A0F4F9BA}"/>
                  </a:ext>
                </a:extLst>
              </p:cNvPr>
              <p:cNvCxnSpPr/>
              <p:nvPr/>
            </p:nvCxnSpPr>
            <p:spPr bwMode="auto">
              <a:xfrm>
                <a:off x="4544836" y="4876006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179630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（五）常见物质间的转化关系</a:t>
            </a:r>
          </a:p>
        </p:txBody>
      </p:sp>
      <p:sp>
        <p:nvSpPr>
          <p:cNvPr id="5" name="矩形 4"/>
          <p:cNvSpPr/>
          <p:nvPr/>
        </p:nvSpPr>
        <p:spPr>
          <a:xfrm>
            <a:off x="638683" y="1934802"/>
            <a:ext cx="151996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01743" y="1934802"/>
            <a:ext cx="1757212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51025" y="1135068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水三角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242985" y="2921052"/>
            <a:ext cx="2566031" cy="1638470"/>
            <a:chOff x="4551425" y="1266141"/>
            <a:chExt cx="2566031" cy="1638470"/>
          </a:xfrm>
        </p:grpSpPr>
        <p:sp>
          <p:nvSpPr>
            <p:cNvPr id="4" name="矩形 3"/>
            <p:cNvSpPr/>
            <p:nvPr/>
          </p:nvSpPr>
          <p:spPr>
            <a:xfrm>
              <a:off x="4551425" y="1280304"/>
              <a:ext cx="752129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直接箭头连接符 13"/>
            <p:cNvCxnSpPr>
              <a:stCxn id="4" idx="3"/>
            </p:cNvCxnSpPr>
            <p:nvPr/>
          </p:nvCxnSpPr>
          <p:spPr bwMode="auto">
            <a:xfrm>
              <a:off x="5303554" y="1480359"/>
              <a:ext cx="114673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17" name="矩形 16"/>
            <p:cNvSpPr/>
            <p:nvPr/>
          </p:nvSpPr>
          <p:spPr>
            <a:xfrm>
              <a:off x="6450286" y="1266141"/>
              <a:ext cx="667170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580112" y="2504501"/>
              <a:ext cx="468398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直接箭头连接符 19"/>
            <p:cNvCxnSpPr/>
            <p:nvPr/>
          </p:nvCxnSpPr>
          <p:spPr bwMode="auto">
            <a:xfrm>
              <a:off x="4788024" y="1694833"/>
              <a:ext cx="945462" cy="795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25" name="直接箭头连接符 24"/>
            <p:cNvCxnSpPr>
              <a:stCxn id="17" idx="2"/>
              <a:endCxn id="19" idx="0"/>
            </p:cNvCxnSpPr>
            <p:nvPr/>
          </p:nvCxnSpPr>
          <p:spPr bwMode="auto">
            <a:xfrm flipH="1">
              <a:off x="5814311" y="1666251"/>
              <a:ext cx="969560" cy="838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29" name="直接箭头连接符 28"/>
            <p:cNvCxnSpPr/>
            <p:nvPr/>
          </p:nvCxnSpPr>
          <p:spPr bwMode="auto">
            <a:xfrm flipV="1">
              <a:off x="5958868" y="1680415"/>
              <a:ext cx="917388" cy="8096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39" name="组合 38"/>
          <p:cNvGrpSpPr/>
          <p:nvPr/>
        </p:nvGrpSpPr>
        <p:grpSpPr>
          <a:xfrm>
            <a:off x="107504" y="2906889"/>
            <a:ext cx="2553207" cy="1638470"/>
            <a:chOff x="4551425" y="1266141"/>
            <a:chExt cx="2553207" cy="1638470"/>
          </a:xfrm>
        </p:grpSpPr>
        <p:sp>
          <p:nvSpPr>
            <p:cNvPr id="40" name="矩形 39"/>
            <p:cNvSpPr/>
            <p:nvPr/>
          </p:nvSpPr>
          <p:spPr>
            <a:xfrm>
              <a:off x="4551425" y="1280304"/>
              <a:ext cx="498855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C 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1" name="直接箭头连接符 40"/>
            <p:cNvCxnSpPr>
              <a:stCxn id="40" idx="3"/>
            </p:cNvCxnSpPr>
            <p:nvPr/>
          </p:nvCxnSpPr>
          <p:spPr bwMode="auto">
            <a:xfrm>
              <a:off x="5050280" y="1480359"/>
              <a:ext cx="140000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42" name="矩形 41"/>
            <p:cNvSpPr/>
            <p:nvPr/>
          </p:nvSpPr>
          <p:spPr>
            <a:xfrm>
              <a:off x="6450286" y="1266141"/>
              <a:ext cx="654346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5580112" y="2504501"/>
              <a:ext cx="569387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5" name="直接箭头连接符 44"/>
            <p:cNvCxnSpPr/>
            <p:nvPr/>
          </p:nvCxnSpPr>
          <p:spPr bwMode="auto">
            <a:xfrm>
              <a:off x="4788024" y="1694833"/>
              <a:ext cx="945462" cy="795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46" name="直接箭头连接符 45"/>
            <p:cNvCxnSpPr>
              <a:stCxn id="42" idx="2"/>
              <a:endCxn id="44" idx="0"/>
            </p:cNvCxnSpPr>
            <p:nvPr/>
          </p:nvCxnSpPr>
          <p:spPr bwMode="auto">
            <a:xfrm flipH="1">
              <a:off x="5864806" y="1666251"/>
              <a:ext cx="912653" cy="838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47" name="直接箭头连接符 46"/>
            <p:cNvCxnSpPr/>
            <p:nvPr/>
          </p:nvCxnSpPr>
          <p:spPr bwMode="auto">
            <a:xfrm flipV="1">
              <a:off x="5958868" y="1680415"/>
              <a:ext cx="917388" cy="8096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48" name="文本框 47"/>
          <p:cNvSpPr txBox="1"/>
          <p:nvPr/>
        </p:nvSpPr>
        <p:spPr>
          <a:xfrm>
            <a:off x="800874" y="1138071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碳三角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131603" y="1135068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钙三角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603670" y="1934801"/>
            <a:ext cx="2271776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kern="1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6156176" y="2920925"/>
            <a:ext cx="2867396" cy="1645484"/>
            <a:chOff x="4551425" y="1266141"/>
            <a:chExt cx="2867396" cy="1645484"/>
          </a:xfrm>
        </p:grpSpPr>
        <p:sp>
          <p:nvSpPr>
            <p:cNvPr id="52" name="矩形 51"/>
            <p:cNvSpPr/>
            <p:nvPr/>
          </p:nvSpPr>
          <p:spPr>
            <a:xfrm>
              <a:off x="4551425" y="1280304"/>
              <a:ext cx="1151277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Ca(OH)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0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3" name="直接箭头连接符 52"/>
            <p:cNvCxnSpPr>
              <a:stCxn id="52" idx="3"/>
            </p:cNvCxnSpPr>
            <p:nvPr/>
          </p:nvCxnSpPr>
          <p:spPr bwMode="auto">
            <a:xfrm>
              <a:off x="5702702" y="1480359"/>
              <a:ext cx="74758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54" name="矩形 53"/>
            <p:cNvSpPr/>
            <p:nvPr/>
          </p:nvSpPr>
          <p:spPr>
            <a:xfrm>
              <a:off x="6450286" y="1266141"/>
              <a:ext cx="968535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CaCO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5731834" y="2511515"/>
              <a:ext cx="697627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CaO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6" name="直接箭头连接符 55"/>
            <p:cNvCxnSpPr/>
            <p:nvPr/>
          </p:nvCxnSpPr>
          <p:spPr bwMode="auto">
            <a:xfrm flipH="1" flipV="1">
              <a:off x="5126447" y="1702127"/>
              <a:ext cx="910358" cy="8031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57" name="直接箭头连接符 56"/>
            <p:cNvCxnSpPr>
              <a:stCxn id="54" idx="2"/>
              <a:endCxn id="55" idx="0"/>
            </p:cNvCxnSpPr>
            <p:nvPr/>
          </p:nvCxnSpPr>
          <p:spPr bwMode="auto">
            <a:xfrm flipH="1">
              <a:off x="6080648" y="1666251"/>
              <a:ext cx="853906" cy="8452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</p:spTree>
    <p:extLst>
      <p:ext uri="{BB962C8B-B14F-4D97-AF65-F5344CB8AC3E}">
        <p14:creationId xmlns:p14="http://schemas.microsoft.com/office/powerpoint/2010/main" val="65416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5390" y="-20538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框图型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99790" y="1258585"/>
            <a:ext cx="41182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049" name="图片 2" descr="http://image.tigu.cn/pic/cpic/3/3005/30052591-1.png"/>
          <p:cNvPicPr>
            <a:picLocks noChangeAspect="1" noChangeArrowheads="1"/>
          </p:cNvPicPr>
          <p:nvPr/>
        </p:nvPicPr>
        <p:blipFill>
          <a:blip r:embed="rId2" r:link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2000" contrast="7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58585"/>
            <a:ext cx="4406315" cy="156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73514" y="846494"/>
            <a:ext cx="3866437" cy="42473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（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2014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临沂）已知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A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B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C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三种物质含有同种金属元素，其中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A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是大理石的主要成分，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B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为氧化物；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D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E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F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三种物质含有同种非金属元素，其中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F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是单质，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E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是易与血液中血红蛋白结合的有毒气体．它们之间的转化关系如图所示（有些转换关系，反应条件等略去），试回答：</a:t>
            </a:r>
            <a:b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</a:b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（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1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）写出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E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F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的化学式：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E________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；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F________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；</a:t>
            </a:r>
            <a:b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</a:b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（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2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）用化学方程式表示以下转换关系：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A→D</a:t>
            </a:r>
            <a:r>
              <a:rPr kumimoji="0" lang="en-US" altLang="zh-CN" b="0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                                         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；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C→A</a:t>
            </a:r>
            <a:r>
              <a:rPr kumimoji="0" lang="en-US" altLang="zh-CN" b="0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                                         </a:t>
            </a:r>
            <a:r>
              <a:rPr kumimoji="0" lang="zh-CN" altLang="en-US" b="0" i="0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ahoma" panose="020B0604030504040204" pitchFamily="34" charset="0"/>
              </a:rPr>
              <a:t>。</a:t>
            </a:r>
            <a:endParaRPr kumimoji="0" lang="zh-CN" altLang="en-US" b="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303384" y="889253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CO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580112" y="2240539"/>
            <a:ext cx="910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CaCO</a:t>
            </a:r>
            <a:r>
              <a:rPr lang="en-US" altLang="zh-CN" baseline="-25000" dirty="0">
                <a:solidFill>
                  <a:srgbClr val="FF0000"/>
                </a:solidFill>
              </a:rPr>
              <a:t>3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551307" y="2850894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CaO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8335764" y="2761187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414286" y="889253"/>
            <a:ext cx="1064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Ca(OH)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endParaRPr lang="zh-CN" altLang="en-US" baseline="-25000" dirty="0"/>
          </a:p>
        </p:txBody>
      </p:sp>
      <p:sp>
        <p:nvSpPr>
          <p:cNvPr id="6" name="矩形 5"/>
          <p:cNvSpPr/>
          <p:nvPr/>
        </p:nvSpPr>
        <p:spPr>
          <a:xfrm>
            <a:off x="7007355" y="2268245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050278" y="3868049"/>
            <a:ext cx="3017272" cy="713399"/>
            <a:chOff x="5731192" y="4506674"/>
            <a:chExt cx="3017272" cy="713399"/>
          </a:xfrm>
        </p:grpSpPr>
        <p:sp>
          <p:nvSpPr>
            <p:cNvPr id="13" name="矩形 12"/>
            <p:cNvSpPr/>
            <p:nvPr/>
          </p:nvSpPr>
          <p:spPr>
            <a:xfrm>
              <a:off x="5731192" y="4666075"/>
              <a:ext cx="301727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CaCO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3 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</a:t>
              </a:r>
              <a:r>
                <a:rPr lang="en-US" altLang="zh-CN" dirty="0" err="1">
                  <a:solidFill>
                    <a:srgbClr val="FF0000"/>
                  </a:solidFill>
                </a:rPr>
                <a:t>CaO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  </a:t>
              </a:r>
              <a:r>
                <a:rPr lang="en-US" altLang="zh-CN" dirty="0">
                  <a:solidFill>
                    <a:srgbClr val="FF0000"/>
                  </a:solidFill>
                </a:rPr>
                <a:t>+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↑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endParaRPr lang="zh-CN" altLang="en-US" baseline="-25000" dirty="0">
                <a:solidFill>
                  <a:srgbClr val="FF0000"/>
                </a:solidFill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6442743" y="4506674"/>
              <a:ext cx="649537" cy="395070"/>
              <a:chOff x="6442743" y="4506674"/>
              <a:chExt cx="649537" cy="395070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6511476" y="4829736"/>
                <a:ext cx="576064" cy="72008"/>
                <a:chOff x="1043608" y="4803998"/>
                <a:chExt cx="576064" cy="72008"/>
              </a:xfrm>
            </p:grpSpPr>
            <p:cxnSp>
              <p:nvCxnSpPr>
                <p:cNvPr id="17" name="直接连接符 16"/>
                <p:cNvCxnSpPr/>
                <p:nvPr/>
              </p:nvCxnSpPr>
              <p:spPr bwMode="auto">
                <a:xfrm>
                  <a:off x="1043608" y="4803998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" name="直接连接符 17"/>
                <p:cNvCxnSpPr/>
                <p:nvPr/>
              </p:nvCxnSpPr>
              <p:spPr bwMode="auto">
                <a:xfrm>
                  <a:off x="1043608" y="4876006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6" name="文本框 15"/>
              <p:cNvSpPr txBox="1"/>
              <p:nvPr/>
            </p:nvSpPr>
            <p:spPr>
              <a:xfrm>
                <a:off x="6442743" y="4506674"/>
                <a:ext cx="6495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rgbClr val="FF0000"/>
                    </a:solidFill>
                  </a:rPr>
                  <a:t>高温</a:t>
                </a: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971600" y="4411817"/>
            <a:ext cx="4176464" cy="738664"/>
            <a:chOff x="3032668" y="4659024"/>
            <a:chExt cx="4176464" cy="738664"/>
          </a:xfrm>
        </p:grpSpPr>
        <p:sp>
          <p:nvSpPr>
            <p:cNvPr id="20" name="矩形 19"/>
            <p:cNvSpPr/>
            <p:nvPr/>
          </p:nvSpPr>
          <p:spPr>
            <a:xfrm>
              <a:off x="3032668" y="4659024"/>
              <a:ext cx="417646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+Ca(OH)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           </a:t>
              </a:r>
              <a:r>
                <a:rPr lang="en-US" altLang="zh-CN" dirty="0">
                  <a:solidFill>
                    <a:srgbClr val="FF0000"/>
                  </a:solidFill>
                </a:rPr>
                <a:t>CaCO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3  </a:t>
              </a:r>
              <a:r>
                <a:rPr lang="en-US" altLang="zh-CN" dirty="0">
                  <a:solidFill>
                    <a:srgbClr val="FF0000"/>
                  </a:solidFill>
                </a:rPr>
                <a:t>+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endParaRPr lang="zh-CN" altLang="en-US" baseline="-25000" dirty="0">
                <a:solidFill>
                  <a:srgbClr val="FF0000"/>
                </a:solidFill>
              </a:endParaRPr>
            </a:p>
            <a:p>
              <a:endParaRPr lang="zh-CN" altLang="en-US" baseline="-25000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 bwMode="auto">
            <a:xfrm>
              <a:off x="4544836" y="4803998"/>
              <a:ext cx="57606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直接连接符 21"/>
            <p:cNvCxnSpPr/>
            <p:nvPr/>
          </p:nvCxnSpPr>
          <p:spPr bwMode="auto">
            <a:xfrm>
              <a:off x="4544836" y="4876006"/>
              <a:ext cx="57606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直接箭头连接符 22"/>
            <p:cNvCxnSpPr/>
            <p:nvPr/>
          </p:nvCxnSpPr>
          <p:spPr bwMode="auto">
            <a:xfrm>
              <a:off x="6012160" y="4731990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</p:spTree>
    <p:extLst>
      <p:ext uri="{BB962C8B-B14F-4D97-AF65-F5344CB8AC3E}">
        <p14:creationId xmlns:p14="http://schemas.microsoft.com/office/powerpoint/2010/main" val="227942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AC2E13FD-A202-D34A-871D-E31C35F828D5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框图型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52628D-2119-764C-8610-0CB4917BF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059582"/>
            <a:ext cx="3923857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-266700">
              <a:spcAft>
                <a:spcPts val="0"/>
              </a:spcAft>
            </a:pP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2017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江西）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～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均为初中化学常见的物质，他们之间的关系如图所示（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“→”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表示转化关系，所涉及反应均为初中常见的化学反应），其中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俗称生石灰，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是最常用的溶剂，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与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元素组成相同。</a:t>
            </a:r>
            <a:endParaRPr lang="zh-CN" altLang="zh-CN" sz="24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的化学式是</a:t>
            </a:r>
            <a:r>
              <a:rPr lang="zh-CN" altLang="en-US" b="0" u="sng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endParaRPr lang="zh-CN" altLang="zh-CN" sz="24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的一种用途是</a:t>
            </a:r>
            <a:r>
              <a:rPr lang="zh-CN" altLang="en-US" b="0" u="sng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endParaRPr lang="zh-CN" altLang="zh-CN" sz="24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A→B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反应的基本类型是</a:t>
            </a:r>
            <a:endParaRPr lang="en-US" altLang="zh-CN" b="0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CN" altLang="en-US" b="0" u="sng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    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endParaRPr lang="zh-CN" altLang="zh-CN" sz="24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F→E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反应的化学方程式为</a:t>
            </a:r>
            <a:endParaRPr lang="en-US" altLang="zh-CN" b="0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CN" altLang="en-US" b="0" u="sng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                     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b="0" u="sng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6897E2F-380D-C048-B768-2AF807532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29880"/>
            <a:ext cx="3456384" cy="235356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B52641D-A9BD-CD4E-8BEB-DFC00F7D6DF4}"/>
              </a:ext>
            </a:extLst>
          </p:cNvPr>
          <p:cNvSpPr/>
          <p:nvPr/>
        </p:nvSpPr>
        <p:spPr>
          <a:xfrm>
            <a:off x="4860032" y="2398410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CaO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A3DC511-7584-8844-ACD8-5A51EA808F45}"/>
              </a:ext>
            </a:extLst>
          </p:cNvPr>
          <p:cNvSpPr txBox="1"/>
          <p:nvPr/>
        </p:nvSpPr>
        <p:spPr>
          <a:xfrm>
            <a:off x="5796136" y="2029078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O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2A8B0BA-528B-0F48-BE98-FB6FD8C06738}"/>
              </a:ext>
            </a:extLst>
          </p:cNvPr>
          <p:cNvSpPr txBox="1"/>
          <p:nvPr/>
        </p:nvSpPr>
        <p:spPr>
          <a:xfrm>
            <a:off x="7399559" y="113159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5FD0974-B2C4-674C-93E8-097CC9AC9848}"/>
              </a:ext>
            </a:extLst>
          </p:cNvPr>
          <p:cNvSpPr/>
          <p:nvPr/>
        </p:nvSpPr>
        <p:spPr>
          <a:xfrm>
            <a:off x="7525394" y="2931790"/>
            <a:ext cx="449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4187BE0-69C5-A74E-80A4-A19576671250}"/>
              </a:ext>
            </a:extLst>
          </p:cNvPr>
          <p:cNvSpPr/>
          <p:nvPr/>
        </p:nvSpPr>
        <p:spPr>
          <a:xfrm>
            <a:off x="5929912" y="3212942"/>
            <a:ext cx="910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CaCO</a:t>
            </a:r>
            <a:r>
              <a:rPr lang="en-US" altLang="zh-CN" baseline="-25000" dirty="0">
                <a:solidFill>
                  <a:srgbClr val="FF0000"/>
                </a:solidFill>
              </a:rPr>
              <a:t>3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40B3EB8-9A9C-4E4A-A62C-3D54DE6CC655}"/>
              </a:ext>
            </a:extLst>
          </p:cNvPr>
          <p:cNvSpPr/>
          <p:nvPr/>
        </p:nvSpPr>
        <p:spPr>
          <a:xfrm>
            <a:off x="5747959" y="857499"/>
            <a:ext cx="1064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Ca(OH)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endParaRPr lang="zh-CN" altLang="en-US" baseline="-250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AF6CF9D-DD92-0043-9693-AE432FB51F5B}"/>
              </a:ext>
            </a:extLst>
          </p:cNvPr>
          <p:cNvSpPr/>
          <p:nvPr/>
        </p:nvSpPr>
        <p:spPr>
          <a:xfrm>
            <a:off x="827584" y="3507854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0" dirty="0">
                <a:solidFill>
                  <a:srgbClr val="FF0000"/>
                </a:solidFill>
                <a:latin typeface="+mn-ea"/>
                <a:ea typeface="+mn-ea"/>
              </a:rPr>
              <a:t>化合反应</a:t>
            </a:r>
            <a:endParaRPr lang="zh-CN" altLang="en-US" b="0" dirty="0">
              <a:latin typeface="+mn-ea"/>
              <a:ea typeface="+mn-ea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A2B6DC6-BFCF-994B-99A8-A8C823A5C426}"/>
              </a:ext>
            </a:extLst>
          </p:cNvPr>
          <p:cNvGrpSpPr/>
          <p:nvPr/>
        </p:nvGrpSpPr>
        <p:grpSpPr>
          <a:xfrm>
            <a:off x="755576" y="3994106"/>
            <a:ext cx="2666114" cy="520769"/>
            <a:chOff x="4172003" y="3995197"/>
            <a:chExt cx="2666114" cy="520769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0ABC332-626E-8A4C-B486-6E6632DC336E}"/>
                </a:ext>
              </a:extLst>
            </p:cNvPr>
            <p:cNvSpPr txBox="1"/>
            <p:nvPr/>
          </p:nvSpPr>
          <p:spPr>
            <a:xfrm>
              <a:off x="4172003" y="4146634"/>
              <a:ext cx="2666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2H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</a:rPr>
                <a:t>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2====== </a:t>
              </a:r>
              <a:r>
                <a:rPr lang="en-US" altLang="zh-CN" dirty="0">
                  <a:solidFill>
                    <a:srgbClr val="FF0000"/>
                  </a:solidFill>
                </a:rPr>
                <a:t>2H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</a:rPr>
                <a:t>O+O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宋体" panose="02010600030101010101" pitchFamily="2" charset="-122"/>
                </a:rPr>
                <a:t>↑</a:t>
              </a:r>
              <a:r>
                <a:rPr lang="en-US" altLang="zh-CN" dirty="0">
                  <a:solidFill>
                    <a:srgbClr val="FF0000"/>
                  </a:solidFill>
                </a:rPr>
                <a:t> </a:t>
              </a:r>
              <a:endParaRPr lang="zh-CN" altLang="en-US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E93E00E-9677-8A4D-9291-3EDE4183EE41}"/>
                </a:ext>
              </a:extLst>
            </p:cNvPr>
            <p:cNvSpPr/>
            <p:nvPr/>
          </p:nvSpPr>
          <p:spPr>
            <a:xfrm>
              <a:off x="4797525" y="3995197"/>
              <a:ext cx="7825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MnO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618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FB4E255-94F8-834A-B9A5-505525917126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（五）常见物质间的转化关系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4F6A99-378E-7549-801F-B47511BF52DD}"/>
              </a:ext>
            </a:extLst>
          </p:cNvPr>
          <p:cNvSpPr txBox="1"/>
          <p:nvPr/>
        </p:nvSpPr>
        <p:spPr>
          <a:xfrm>
            <a:off x="764406" y="1387127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Franklin Gothic Medium" panose="020B0603020102020204" pitchFamily="34" charset="0"/>
                <a:cs typeface="Franklin Gothic Medium" panose="020B0603020102020204" pitchFamily="34" charset="0"/>
              </a:rPr>
              <a:t>铜三角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AB78B5B-6131-534A-BA8B-6E48DEA67D86}"/>
              </a:ext>
            </a:extLst>
          </p:cNvPr>
          <p:cNvGrpSpPr/>
          <p:nvPr/>
        </p:nvGrpSpPr>
        <p:grpSpPr>
          <a:xfrm>
            <a:off x="107504" y="2715766"/>
            <a:ext cx="2610915" cy="1609077"/>
            <a:chOff x="4551425" y="1266141"/>
            <a:chExt cx="2610915" cy="160907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335E536-F4B0-864A-8444-CC5EFFFEE28D}"/>
                </a:ext>
              </a:extLst>
            </p:cNvPr>
            <p:cNvSpPr/>
            <p:nvPr/>
          </p:nvSpPr>
          <p:spPr>
            <a:xfrm>
              <a:off x="4551425" y="1280304"/>
              <a:ext cx="641522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Cu 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直接箭头连接符 40">
              <a:extLst>
                <a:ext uri="{FF2B5EF4-FFF2-40B4-BE49-F238E27FC236}">
                  <a16:creationId xmlns:a16="http://schemas.microsoft.com/office/drawing/2014/main" id="{1719D971-9967-D24B-9AED-578608D1B3FB}"/>
                </a:ext>
              </a:extLst>
            </p:cNvPr>
            <p:cNvCxnSpPr>
              <a:stCxn id="6" idx="3"/>
            </p:cNvCxnSpPr>
            <p:nvPr/>
          </p:nvCxnSpPr>
          <p:spPr bwMode="auto">
            <a:xfrm>
              <a:off x="5192947" y="1480359"/>
              <a:ext cx="1257339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D50AE1B-4AB6-6C4A-9FC2-33C8FA3FF2E3}"/>
                </a:ext>
              </a:extLst>
            </p:cNvPr>
            <p:cNvSpPr/>
            <p:nvPr/>
          </p:nvSpPr>
          <p:spPr>
            <a:xfrm>
              <a:off x="6450286" y="1266141"/>
              <a:ext cx="712054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CuO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4F38C3E-4F0A-594F-91DF-B6D439A5CCBD}"/>
                </a:ext>
              </a:extLst>
            </p:cNvPr>
            <p:cNvSpPr/>
            <p:nvPr/>
          </p:nvSpPr>
          <p:spPr>
            <a:xfrm>
              <a:off x="5415521" y="2475108"/>
              <a:ext cx="939681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CuSO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zh-CN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直接箭头连接符 45">
              <a:extLst>
                <a:ext uri="{FF2B5EF4-FFF2-40B4-BE49-F238E27FC236}">
                  <a16:creationId xmlns:a16="http://schemas.microsoft.com/office/drawing/2014/main" id="{CCCAF8D2-B20F-954E-94CD-D9E75876A65F}"/>
                </a:ext>
              </a:extLst>
            </p:cNvPr>
            <p:cNvCxnSpPr>
              <a:stCxn id="8" idx="2"/>
              <a:endCxn id="9" idx="0"/>
            </p:cNvCxnSpPr>
            <p:nvPr/>
          </p:nvCxnSpPr>
          <p:spPr bwMode="auto">
            <a:xfrm flipH="1">
              <a:off x="5885362" y="1666251"/>
              <a:ext cx="920951" cy="8088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12" name="直接箭头连接符 46">
              <a:extLst>
                <a:ext uri="{FF2B5EF4-FFF2-40B4-BE49-F238E27FC236}">
                  <a16:creationId xmlns:a16="http://schemas.microsoft.com/office/drawing/2014/main" id="{8AAB67DE-89E3-3942-A015-269B4D213E2A}"/>
                </a:ext>
              </a:extLst>
            </p:cNvPr>
            <p:cNvCxnSpPr>
              <a:cxnSpLocks/>
              <a:endCxn id="6" idx="2"/>
            </p:cNvCxnSpPr>
            <p:nvPr/>
          </p:nvCxnSpPr>
          <p:spPr bwMode="auto">
            <a:xfrm flipH="1" flipV="1">
              <a:off x="4872186" y="1680414"/>
              <a:ext cx="947308" cy="8088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cxnSp>
        <p:nvCxnSpPr>
          <p:cNvPr id="13" name="直接箭头连接符 40">
            <a:extLst>
              <a:ext uri="{FF2B5EF4-FFF2-40B4-BE49-F238E27FC236}">
                <a16:creationId xmlns:a16="http://schemas.microsoft.com/office/drawing/2014/main" id="{DC4EAA28-7C74-874C-ACB0-06CBA375D61E}"/>
              </a:ext>
            </a:extLst>
          </p:cNvPr>
          <p:cNvCxnSpPr>
            <a:cxnSpLocks/>
          </p:cNvCxnSpPr>
          <p:nvPr/>
        </p:nvCxnSpPr>
        <p:spPr bwMode="auto">
          <a:xfrm flipH="1">
            <a:off x="749026" y="3028699"/>
            <a:ext cx="125309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67D31E9C-75C9-4C4D-82C8-91AAF1388C4E}"/>
              </a:ext>
            </a:extLst>
          </p:cNvPr>
          <p:cNvSpPr txBox="1"/>
          <p:nvPr/>
        </p:nvSpPr>
        <p:spPr>
          <a:xfrm>
            <a:off x="1167022" y="255411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①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CE38368-DA64-1943-BDF6-05AA8A079746}"/>
              </a:ext>
            </a:extLst>
          </p:cNvPr>
          <p:cNvGrpSpPr/>
          <p:nvPr/>
        </p:nvGrpSpPr>
        <p:grpSpPr>
          <a:xfrm>
            <a:off x="3650842" y="1347614"/>
            <a:ext cx="3480384" cy="369332"/>
            <a:chOff x="3650842" y="1347614"/>
            <a:chExt cx="3480384" cy="369332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8B316C91-06C4-A14A-9486-0A90326D2C3C}"/>
                </a:ext>
              </a:extLst>
            </p:cNvPr>
            <p:cNvGrpSpPr/>
            <p:nvPr/>
          </p:nvGrpSpPr>
          <p:grpSpPr>
            <a:xfrm>
              <a:off x="4067944" y="1347614"/>
              <a:ext cx="3063282" cy="369332"/>
              <a:chOff x="4893094" y="4011476"/>
              <a:chExt cx="3063282" cy="369332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D58A6194-5EC8-F443-9826-9446DF20DC68}"/>
                  </a:ext>
                </a:extLst>
              </p:cNvPr>
              <p:cNvSpPr/>
              <p:nvPr/>
            </p:nvSpPr>
            <p:spPr>
              <a:xfrm>
                <a:off x="4893094" y="4011476"/>
                <a:ext cx="306328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Cu 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=======</a:t>
                </a:r>
                <a:r>
                  <a:rPr lang="en-U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等腰三角形 8">
                <a:extLst>
                  <a:ext uri="{FF2B5EF4-FFF2-40B4-BE49-F238E27FC236}">
                    <a16:creationId xmlns:a16="http://schemas.microsoft.com/office/drawing/2014/main" id="{C1396413-F0D4-2346-9AA6-72187DE43469}"/>
                  </a:ext>
                </a:extLst>
              </p:cNvPr>
              <p:cNvSpPr/>
              <p:nvPr/>
            </p:nvSpPr>
            <p:spPr bwMode="auto">
              <a:xfrm>
                <a:off x="6012160" y="4011476"/>
                <a:ext cx="340751" cy="184666"/>
              </a:xfrm>
              <a:prstGeom prst="triangl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2127457-288B-FA47-BA1E-0B86F70D8ED7}"/>
                </a:ext>
              </a:extLst>
            </p:cNvPr>
            <p:cNvSpPr txBox="1"/>
            <p:nvPr/>
          </p:nvSpPr>
          <p:spPr>
            <a:xfrm>
              <a:off x="3650842" y="1347614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①</a:t>
              </a: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D82F1A5D-EFAF-3E45-8FB5-E4A58C9E98BE}"/>
              </a:ext>
            </a:extLst>
          </p:cNvPr>
          <p:cNvSpPr txBox="1"/>
          <p:nvPr/>
        </p:nvSpPr>
        <p:spPr>
          <a:xfrm>
            <a:off x="1167022" y="305947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②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CE2DB8D-69E1-4947-9DF7-EA24D60B2B12}"/>
              </a:ext>
            </a:extLst>
          </p:cNvPr>
          <p:cNvSpPr txBox="1"/>
          <p:nvPr/>
        </p:nvSpPr>
        <p:spPr>
          <a:xfrm>
            <a:off x="1850642" y="342060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③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9C6C3560-0B0B-FC44-A36A-5BDE1912B7E2}"/>
              </a:ext>
            </a:extLst>
          </p:cNvPr>
          <p:cNvGrpSpPr/>
          <p:nvPr/>
        </p:nvGrpSpPr>
        <p:grpSpPr>
          <a:xfrm>
            <a:off x="3627643" y="2859782"/>
            <a:ext cx="3898299" cy="384362"/>
            <a:chOff x="3627643" y="2859782"/>
            <a:chExt cx="3898299" cy="384362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681991E-5689-5E4C-8054-3A88127E7380}"/>
                </a:ext>
              </a:extLst>
            </p:cNvPr>
            <p:cNvSpPr txBox="1"/>
            <p:nvPr/>
          </p:nvSpPr>
          <p:spPr>
            <a:xfrm>
              <a:off x="3627643" y="2874812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③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EDE518CB-8D7A-F242-BE7C-7BC71101044B}"/>
                </a:ext>
              </a:extLst>
            </p:cNvPr>
            <p:cNvSpPr/>
            <p:nvPr/>
          </p:nvSpPr>
          <p:spPr>
            <a:xfrm>
              <a:off x="4067944" y="2859782"/>
              <a:ext cx="34579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 </a:t>
              </a:r>
              <a:r>
                <a:rPr lang="en-US" altLang="zh-CN" kern="1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===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CuSO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 H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 </a:t>
              </a:r>
              <a:endPara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8D68F02-7471-654D-A505-A726D8FD4AAA}"/>
              </a:ext>
            </a:extLst>
          </p:cNvPr>
          <p:cNvGrpSpPr/>
          <p:nvPr/>
        </p:nvGrpSpPr>
        <p:grpSpPr>
          <a:xfrm>
            <a:off x="3650842" y="1687909"/>
            <a:ext cx="3455935" cy="1171873"/>
            <a:chOff x="3650842" y="1687909"/>
            <a:chExt cx="3455935" cy="1171873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1158115-E8A0-3A42-82C8-2D4B4948C824}"/>
                </a:ext>
              </a:extLst>
            </p:cNvPr>
            <p:cNvSpPr txBox="1"/>
            <p:nvPr/>
          </p:nvSpPr>
          <p:spPr>
            <a:xfrm>
              <a:off x="3650842" y="1707654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②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87FA534-9E44-5C49-95AF-983E526405BA}"/>
                </a:ext>
              </a:extLst>
            </p:cNvPr>
            <p:cNvGrpSpPr/>
            <p:nvPr/>
          </p:nvGrpSpPr>
          <p:grpSpPr>
            <a:xfrm>
              <a:off x="4043495" y="1687909"/>
              <a:ext cx="2890535" cy="401746"/>
              <a:chOff x="4043495" y="1687909"/>
              <a:chExt cx="2890535" cy="401746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E44A11F3-B720-E848-870D-4F9BDF18891C}"/>
                  </a:ext>
                </a:extLst>
              </p:cNvPr>
              <p:cNvSpPr/>
              <p:nvPr/>
            </p:nvSpPr>
            <p:spPr>
              <a:xfrm>
                <a:off x="4043495" y="1720323"/>
                <a:ext cx="28905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+ 2CuO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====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2Cu + CO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↑ </a:t>
                </a:r>
                <a:endPara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02943811-2F4C-0746-AAF5-C54C8A92BE56}"/>
                  </a:ext>
                </a:extLst>
              </p:cNvPr>
              <p:cNvSpPr/>
              <p:nvPr/>
            </p:nvSpPr>
            <p:spPr>
              <a:xfrm>
                <a:off x="5059893" y="1687909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zh-CN" sz="1400" b="0" u="dbl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Heiti SC Medium" pitchFamily="2" charset="-128"/>
                    <a:cs typeface="Times New Roman" panose="02020603050405020304" pitchFamily="18" charset="0"/>
                  </a:rPr>
                  <a:t>高温</a:t>
                </a:r>
                <a:endParaRPr lang="zh-CN" altLang="en-US" sz="1400" b="0" dirty="0">
                  <a:latin typeface="Times New Roman" panose="02020603050405020304" pitchFamily="18" charset="0"/>
                  <a:ea typeface="Heiti SC Medium" pitchFamily="2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2F3E226-878A-3145-A0BF-E0BB4090E4CE}"/>
                </a:ext>
              </a:extLst>
            </p:cNvPr>
            <p:cNvSpPr/>
            <p:nvPr/>
          </p:nvSpPr>
          <p:spPr>
            <a:xfrm>
              <a:off x="4043495" y="2089655"/>
              <a:ext cx="306328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 + </a:t>
              </a:r>
              <a:r>
                <a:rPr lang="en-US" altLang="zh-CN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=====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CO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9D13A88E-20F8-B044-86A3-783B74EBE4B1}"/>
                </a:ext>
              </a:extLst>
            </p:cNvPr>
            <p:cNvGrpSpPr/>
            <p:nvPr/>
          </p:nvGrpSpPr>
          <p:grpSpPr>
            <a:xfrm>
              <a:off x="4057729" y="2458036"/>
              <a:ext cx="2646878" cy="401746"/>
              <a:chOff x="4043495" y="1687909"/>
              <a:chExt cx="2646878" cy="401746"/>
            </a:xfrm>
          </p:grpSpPr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63177DDA-D96C-1140-84D8-890F9589CF89}"/>
                  </a:ext>
                </a:extLst>
              </p:cNvPr>
              <p:cNvSpPr/>
              <p:nvPr/>
            </p:nvSpPr>
            <p:spPr>
              <a:xfrm>
                <a:off x="4043495" y="1720323"/>
                <a:ext cx="26468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:r>
                  <a:rPr lang="en-US" altLang="zh-CN" kern="1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====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Cu + H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 </a:t>
                </a:r>
                <a:endPara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29D331D4-0A79-C441-B85F-81299EE7F654}"/>
                  </a:ext>
                </a:extLst>
              </p:cNvPr>
              <p:cNvSpPr/>
              <p:nvPr/>
            </p:nvSpPr>
            <p:spPr>
              <a:xfrm>
                <a:off x="5059893" y="1687909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zh-CN" sz="1400" b="0" u="dbl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Heiti SC Medium" pitchFamily="2" charset="-128"/>
                    <a:cs typeface="Times New Roman" panose="02020603050405020304" pitchFamily="18" charset="0"/>
                  </a:rPr>
                  <a:t>高温</a:t>
                </a:r>
                <a:endParaRPr lang="zh-CN" altLang="en-US" sz="1400" b="0" dirty="0">
                  <a:latin typeface="Times New Roman" panose="02020603050405020304" pitchFamily="18" charset="0"/>
                  <a:ea typeface="Heiti SC Medium" pitchFamily="2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0" name="等腰三角形 8">
              <a:extLst>
                <a:ext uri="{FF2B5EF4-FFF2-40B4-BE49-F238E27FC236}">
                  <a16:creationId xmlns:a16="http://schemas.microsoft.com/office/drawing/2014/main" id="{D2224915-A4A2-2943-AFF8-CA2A01C0CA98}"/>
                </a:ext>
              </a:extLst>
            </p:cNvPr>
            <p:cNvSpPr/>
            <p:nvPr/>
          </p:nvSpPr>
          <p:spPr bwMode="auto">
            <a:xfrm>
              <a:off x="5292080" y="2099052"/>
              <a:ext cx="340751" cy="184666"/>
            </a:xfrm>
            <a:prstGeom prst="triangl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B5EC2A13-37F6-C644-88E2-FF670E02E7C2}"/>
              </a:ext>
            </a:extLst>
          </p:cNvPr>
          <p:cNvSpPr txBox="1"/>
          <p:nvPr/>
        </p:nvSpPr>
        <p:spPr>
          <a:xfrm>
            <a:off x="539552" y="343584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④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DAA5D327-BFA7-4C42-85B4-95270D8CD314}"/>
              </a:ext>
            </a:extLst>
          </p:cNvPr>
          <p:cNvGrpSpPr/>
          <p:nvPr/>
        </p:nvGrpSpPr>
        <p:grpSpPr>
          <a:xfrm>
            <a:off x="3650842" y="3282538"/>
            <a:ext cx="3432671" cy="378624"/>
            <a:chOff x="3650842" y="3282538"/>
            <a:chExt cx="3432671" cy="378624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947E63B-456F-BD4C-81FE-6F0351091F53}"/>
                </a:ext>
              </a:extLst>
            </p:cNvPr>
            <p:cNvSpPr txBox="1"/>
            <p:nvPr/>
          </p:nvSpPr>
          <p:spPr>
            <a:xfrm>
              <a:off x="3650842" y="329183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④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7A383422-4318-A043-B9CA-A5971556C40E}"/>
                </a:ext>
              </a:extLst>
            </p:cNvPr>
            <p:cNvSpPr/>
            <p:nvPr/>
          </p:nvSpPr>
          <p:spPr>
            <a:xfrm>
              <a:off x="4067944" y="3282538"/>
              <a:ext cx="30155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Fe + CuSO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===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 + FeSO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528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FB4E255-94F8-834A-B9A5-505525917126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（五）常见物质间的转化关系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3B42BC1-9A3B-7543-86D7-B6573C51915C}"/>
              </a:ext>
            </a:extLst>
          </p:cNvPr>
          <p:cNvGrpSpPr/>
          <p:nvPr/>
        </p:nvGrpSpPr>
        <p:grpSpPr>
          <a:xfrm>
            <a:off x="251520" y="2729929"/>
            <a:ext cx="2689070" cy="1624307"/>
            <a:chOff x="4551425" y="1280304"/>
            <a:chExt cx="2689070" cy="162430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0FF40D1-6F9E-184D-AB90-4F4E5932DDB3}"/>
                </a:ext>
              </a:extLst>
            </p:cNvPr>
            <p:cNvSpPr/>
            <p:nvPr/>
          </p:nvSpPr>
          <p:spPr>
            <a:xfrm>
              <a:off x="4551425" y="1280304"/>
              <a:ext cx="894797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" name="直接箭头连接符 40">
              <a:extLst>
                <a:ext uri="{FF2B5EF4-FFF2-40B4-BE49-F238E27FC236}">
                  <a16:creationId xmlns:a16="http://schemas.microsoft.com/office/drawing/2014/main" id="{ACB079D7-8607-2A41-881A-129FAC321205}"/>
                </a:ext>
              </a:extLst>
            </p:cNvPr>
            <p:cNvCxnSpPr>
              <a:cxnSpLocks/>
              <a:stCxn id="23" idx="3"/>
              <a:endCxn id="25" idx="1"/>
            </p:cNvCxnSpPr>
            <p:nvPr/>
          </p:nvCxnSpPr>
          <p:spPr bwMode="auto">
            <a:xfrm>
              <a:off x="5446222" y="1480359"/>
              <a:ext cx="115435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842CA43-2F96-7142-80DE-2003F7E7E8B9}"/>
                </a:ext>
              </a:extLst>
            </p:cNvPr>
            <p:cNvSpPr/>
            <p:nvPr/>
          </p:nvSpPr>
          <p:spPr>
            <a:xfrm>
              <a:off x="6600576" y="1280304"/>
              <a:ext cx="639919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HCl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43C5394-1A51-2149-8DD1-5C5B37C2EB56}"/>
                </a:ext>
              </a:extLst>
            </p:cNvPr>
            <p:cNvSpPr/>
            <p:nvPr/>
          </p:nvSpPr>
          <p:spPr>
            <a:xfrm>
              <a:off x="5580112" y="2504501"/>
              <a:ext cx="853119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HNO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直接箭头连接符 44">
              <a:extLst>
                <a:ext uri="{FF2B5EF4-FFF2-40B4-BE49-F238E27FC236}">
                  <a16:creationId xmlns:a16="http://schemas.microsoft.com/office/drawing/2014/main" id="{A2F384FF-294D-1F4D-AED0-1FFD224E0DE5}"/>
                </a:ext>
              </a:extLst>
            </p:cNvPr>
            <p:cNvCxnSpPr/>
            <p:nvPr/>
          </p:nvCxnSpPr>
          <p:spPr bwMode="auto">
            <a:xfrm>
              <a:off x="4935034" y="1694833"/>
              <a:ext cx="945462" cy="795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28" name="直接箭头连接符 45">
              <a:extLst>
                <a:ext uri="{FF2B5EF4-FFF2-40B4-BE49-F238E27FC236}">
                  <a16:creationId xmlns:a16="http://schemas.microsoft.com/office/drawing/2014/main" id="{CD438070-16E3-CE42-B74D-707A0C8A6B10}"/>
                </a:ext>
              </a:extLst>
            </p:cNvPr>
            <p:cNvCxnSpPr>
              <a:stCxn id="25" idx="2"/>
              <a:endCxn id="26" idx="0"/>
            </p:cNvCxnSpPr>
            <p:nvPr/>
          </p:nvCxnSpPr>
          <p:spPr bwMode="auto">
            <a:xfrm flipH="1">
              <a:off x="6006672" y="1680414"/>
              <a:ext cx="913864" cy="8240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B8646457-335E-8A48-8E5A-2E1605201535}"/>
              </a:ext>
            </a:extLst>
          </p:cNvPr>
          <p:cNvSpPr txBox="1"/>
          <p:nvPr/>
        </p:nvSpPr>
        <p:spPr>
          <a:xfrm>
            <a:off x="1082931" y="1387127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Franklin Gothic Medium" panose="020B0603020102020204" pitchFamily="34" charset="0"/>
                <a:cs typeface="Franklin Gothic Medium" panose="020B0603020102020204" pitchFamily="34" charset="0"/>
              </a:rPr>
              <a:t>酸三角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4C6489E-5C7A-A744-9228-8A77EBBF203D}"/>
              </a:ext>
            </a:extLst>
          </p:cNvPr>
          <p:cNvSpPr txBox="1"/>
          <p:nvPr/>
        </p:nvSpPr>
        <p:spPr>
          <a:xfrm>
            <a:off x="1490602" y="263446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①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858AE47-3E28-5F44-AFAD-7C5E709A51B6}"/>
              </a:ext>
            </a:extLst>
          </p:cNvPr>
          <p:cNvGrpSpPr/>
          <p:nvPr/>
        </p:nvGrpSpPr>
        <p:grpSpPr>
          <a:xfrm>
            <a:off x="3851920" y="1392438"/>
            <a:ext cx="4041812" cy="396516"/>
            <a:chOff x="3851920" y="1392438"/>
            <a:chExt cx="4041812" cy="396516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44770F3-2CA5-494B-97F1-270BBCA731E4}"/>
                </a:ext>
              </a:extLst>
            </p:cNvPr>
            <p:cNvSpPr txBox="1"/>
            <p:nvPr/>
          </p:nvSpPr>
          <p:spPr>
            <a:xfrm>
              <a:off x="3851920" y="1419622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①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2FFB1B8-BCE4-404C-8108-BB95E7C529DC}"/>
                </a:ext>
              </a:extLst>
            </p:cNvPr>
            <p:cNvSpPr/>
            <p:nvPr/>
          </p:nvSpPr>
          <p:spPr>
            <a:xfrm>
              <a:off x="4269022" y="1392438"/>
              <a:ext cx="36247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 BaCl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===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BaSO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zh-CN" altLang="en-US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+ 2HCl </a:t>
              </a:r>
              <a:endPara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1" name="直接箭头连接符 22">
              <a:extLst>
                <a:ext uri="{FF2B5EF4-FFF2-40B4-BE49-F238E27FC236}">
                  <a16:creationId xmlns:a16="http://schemas.microsoft.com/office/drawing/2014/main" id="{E1257A05-175A-2D45-97BB-4357B8A0EAB9}"/>
                </a:ext>
              </a:extLst>
            </p:cNvPr>
            <p:cNvCxnSpPr/>
            <p:nvPr/>
          </p:nvCxnSpPr>
          <p:spPr bwMode="auto">
            <a:xfrm>
              <a:off x="6948264" y="1419622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B6BECFAE-570A-2C40-824A-2793FA73F805}"/>
              </a:ext>
            </a:extLst>
          </p:cNvPr>
          <p:cNvSpPr txBox="1"/>
          <p:nvPr/>
        </p:nvSpPr>
        <p:spPr>
          <a:xfrm>
            <a:off x="2174306" y="335741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②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1FE22A5-83CB-404A-8B0D-52BBF3C38766}"/>
              </a:ext>
            </a:extLst>
          </p:cNvPr>
          <p:cNvGrpSpPr/>
          <p:nvPr/>
        </p:nvGrpSpPr>
        <p:grpSpPr>
          <a:xfrm>
            <a:off x="3869720" y="1851670"/>
            <a:ext cx="3902998" cy="375746"/>
            <a:chOff x="3851920" y="1842378"/>
            <a:chExt cx="3902998" cy="375746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E51DCCE-FC63-3846-ACC1-3BA2586673F8}"/>
                </a:ext>
              </a:extLst>
            </p:cNvPr>
            <p:cNvSpPr txBox="1"/>
            <p:nvPr/>
          </p:nvSpPr>
          <p:spPr>
            <a:xfrm>
              <a:off x="3851920" y="1848792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②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0B70A0AC-BDE6-0F44-8B5D-DF81925D8769}"/>
                </a:ext>
              </a:extLst>
            </p:cNvPr>
            <p:cNvSpPr/>
            <p:nvPr/>
          </p:nvSpPr>
          <p:spPr>
            <a:xfrm>
              <a:off x="4283968" y="1842378"/>
              <a:ext cx="34709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kern="1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HCl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AgNO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zh-CN" altLang="en-US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===</a:t>
              </a: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gCl </a:t>
              </a:r>
              <a:r>
                <a:rPr lang="zh-CN" altLang="en-US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HNO</a:t>
              </a:r>
              <a:r>
                <a:rPr lang="en-US" altLang="zh-CN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zh-CN" altLang="en-US" kern="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直接箭头连接符 22">
              <a:extLst>
                <a:ext uri="{FF2B5EF4-FFF2-40B4-BE49-F238E27FC236}">
                  <a16:creationId xmlns:a16="http://schemas.microsoft.com/office/drawing/2014/main" id="{BC270482-8A56-4C45-97CC-5E0D853AA73E}"/>
                </a:ext>
              </a:extLst>
            </p:cNvPr>
            <p:cNvCxnSpPr/>
            <p:nvPr/>
          </p:nvCxnSpPr>
          <p:spPr bwMode="auto">
            <a:xfrm>
              <a:off x="6660232" y="1923678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1AEAA0E4-3F68-2F44-93E0-27A54FCAFC00}"/>
              </a:ext>
            </a:extLst>
          </p:cNvPr>
          <p:cNvSpPr txBox="1"/>
          <p:nvPr/>
        </p:nvSpPr>
        <p:spPr>
          <a:xfrm>
            <a:off x="674357" y="335741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③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0711F2C-7899-6D4C-AA8C-56EB9DD1AA4C}"/>
              </a:ext>
            </a:extLst>
          </p:cNvPr>
          <p:cNvGrpSpPr/>
          <p:nvPr/>
        </p:nvGrpSpPr>
        <p:grpSpPr>
          <a:xfrm>
            <a:off x="3869720" y="2317510"/>
            <a:ext cx="4562621" cy="369332"/>
            <a:chOff x="3869720" y="2317510"/>
            <a:chExt cx="4562621" cy="369332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296E416C-90E6-684E-A5DE-C638D9F333C2}"/>
                </a:ext>
              </a:extLst>
            </p:cNvPr>
            <p:cNvSpPr txBox="1"/>
            <p:nvPr/>
          </p:nvSpPr>
          <p:spPr>
            <a:xfrm>
              <a:off x="3869720" y="231751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③</a:t>
              </a: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C6740325-4D52-4C40-BE5B-7DA2724E5488}"/>
                </a:ext>
              </a:extLst>
            </p:cNvPr>
            <p:cNvGrpSpPr/>
            <p:nvPr/>
          </p:nvGrpSpPr>
          <p:grpSpPr>
            <a:xfrm>
              <a:off x="4269022" y="2317510"/>
              <a:ext cx="4163319" cy="369332"/>
              <a:chOff x="4269022" y="1392438"/>
              <a:chExt cx="4163319" cy="369332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C0CAA346-0E77-524F-B0C3-CAE3D7DA98FB}"/>
                  </a:ext>
                </a:extLst>
              </p:cNvPr>
              <p:cNvSpPr/>
              <p:nvPr/>
            </p:nvSpPr>
            <p:spPr>
              <a:xfrm>
                <a:off x="4269022" y="1392438"/>
                <a:ext cx="41633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Ba(NO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===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BaSO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CN" altLang="en-US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+ 2HNO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直接箭头连接符 22">
                <a:extLst>
                  <a:ext uri="{FF2B5EF4-FFF2-40B4-BE49-F238E27FC236}">
                    <a16:creationId xmlns:a16="http://schemas.microsoft.com/office/drawing/2014/main" id="{3F83A53B-C5D7-AE49-B782-3CD12ADD16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08304" y="1435982"/>
                <a:ext cx="0" cy="32578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triangle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53663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15C142A-7290-4D4B-9B7D-14DAD7820BCF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（五）常见物质间的转化关系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B28BF5D1-869D-5342-A5B4-118844F41408}"/>
              </a:ext>
            </a:extLst>
          </p:cNvPr>
          <p:cNvGrpSpPr/>
          <p:nvPr/>
        </p:nvGrpSpPr>
        <p:grpSpPr>
          <a:xfrm>
            <a:off x="251520" y="2729929"/>
            <a:ext cx="2945550" cy="1624307"/>
            <a:chOff x="4551425" y="1280304"/>
            <a:chExt cx="2945550" cy="1624307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080B881-5009-3E4E-AFB3-9ACBE1925174}"/>
                </a:ext>
              </a:extLst>
            </p:cNvPr>
            <p:cNvSpPr/>
            <p:nvPr/>
          </p:nvSpPr>
          <p:spPr>
            <a:xfrm>
              <a:off x="4551425" y="1280304"/>
              <a:ext cx="1151277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Ca(OH)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" name="直接箭头连接符 40">
              <a:extLst>
                <a:ext uri="{FF2B5EF4-FFF2-40B4-BE49-F238E27FC236}">
                  <a16:creationId xmlns:a16="http://schemas.microsoft.com/office/drawing/2014/main" id="{4ACEC9A0-202C-D343-BC3F-5B6722B46709}"/>
                </a:ext>
              </a:extLst>
            </p:cNvPr>
            <p:cNvCxnSpPr>
              <a:cxnSpLocks/>
              <a:stCxn id="5" idx="3"/>
              <a:endCxn id="7" idx="1"/>
            </p:cNvCxnSpPr>
            <p:nvPr/>
          </p:nvCxnSpPr>
          <p:spPr bwMode="auto">
            <a:xfrm>
              <a:off x="5702702" y="1480359"/>
              <a:ext cx="89787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C16189B-923F-3E47-8081-B1CB5DF87688}"/>
                </a:ext>
              </a:extLst>
            </p:cNvPr>
            <p:cNvSpPr/>
            <p:nvPr/>
          </p:nvSpPr>
          <p:spPr>
            <a:xfrm>
              <a:off x="6600576" y="1280304"/>
              <a:ext cx="896399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NaOH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DFA06C-47F3-9843-B2A1-16ABBC669C4B}"/>
                </a:ext>
              </a:extLst>
            </p:cNvPr>
            <p:cNvSpPr/>
            <p:nvPr/>
          </p:nvSpPr>
          <p:spPr>
            <a:xfrm>
              <a:off x="5259683" y="2504501"/>
              <a:ext cx="1728192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Cu(OH)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/NH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直接箭头连接符 44">
              <a:extLst>
                <a:ext uri="{FF2B5EF4-FFF2-40B4-BE49-F238E27FC236}">
                  <a16:creationId xmlns:a16="http://schemas.microsoft.com/office/drawing/2014/main" id="{708460A1-86AD-4C46-9A79-E1FAB002B695}"/>
                </a:ext>
              </a:extLst>
            </p:cNvPr>
            <p:cNvCxnSpPr/>
            <p:nvPr/>
          </p:nvCxnSpPr>
          <p:spPr bwMode="auto">
            <a:xfrm>
              <a:off x="4935034" y="1694833"/>
              <a:ext cx="945462" cy="795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10" name="直接箭头连接符 45">
              <a:extLst>
                <a:ext uri="{FF2B5EF4-FFF2-40B4-BE49-F238E27FC236}">
                  <a16:creationId xmlns:a16="http://schemas.microsoft.com/office/drawing/2014/main" id="{0A6ECDBC-E97F-4646-8304-581EC65304B2}"/>
                </a:ext>
              </a:extLst>
            </p:cNvPr>
            <p:cNvCxnSpPr>
              <a:cxnSpLocks/>
              <a:stCxn id="7" idx="2"/>
              <a:endCxn id="8" idx="0"/>
            </p:cNvCxnSpPr>
            <p:nvPr/>
          </p:nvCxnSpPr>
          <p:spPr bwMode="auto">
            <a:xfrm flipH="1">
              <a:off x="6123779" y="1680414"/>
              <a:ext cx="924997" cy="8240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88D9F3F1-F78D-EC45-8E80-C3EFBC3898D8}"/>
              </a:ext>
            </a:extLst>
          </p:cNvPr>
          <p:cNvSpPr txBox="1"/>
          <p:nvPr/>
        </p:nvSpPr>
        <p:spPr>
          <a:xfrm>
            <a:off x="1143117" y="1387127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Franklin Gothic Medium" panose="020B0603020102020204" pitchFamily="34" charset="0"/>
                <a:cs typeface="Franklin Gothic Medium" panose="020B0603020102020204" pitchFamily="34" charset="0"/>
              </a:rPr>
              <a:t>碱三角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9450577-7903-1649-A23D-39021B79BFA0}"/>
              </a:ext>
            </a:extLst>
          </p:cNvPr>
          <p:cNvSpPr txBox="1"/>
          <p:nvPr/>
        </p:nvSpPr>
        <p:spPr>
          <a:xfrm>
            <a:off x="1634618" y="257175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①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6EA2AF6-B07D-A042-BA53-A30B6B908DA4}"/>
              </a:ext>
            </a:extLst>
          </p:cNvPr>
          <p:cNvSpPr txBox="1"/>
          <p:nvPr/>
        </p:nvSpPr>
        <p:spPr>
          <a:xfrm>
            <a:off x="2267744" y="342655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②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6904551-D712-2F4A-9B23-30D6FF5CACDD}"/>
              </a:ext>
            </a:extLst>
          </p:cNvPr>
          <p:cNvSpPr txBox="1"/>
          <p:nvPr/>
        </p:nvSpPr>
        <p:spPr>
          <a:xfrm>
            <a:off x="698514" y="342655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③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220F6B1-927E-3646-9260-CEA8BDFE2DD1}"/>
              </a:ext>
            </a:extLst>
          </p:cNvPr>
          <p:cNvGrpSpPr/>
          <p:nvPr/>
        </p:nvGrpSpPr>
        <p:grpSpPr>
          <a:xfrm>
            <a:off x="3814096" y="1541716"/>
            <a:ext cx="5004224" cy="553998"/>
            <a:chOff x="3824753" y="1485603"/>
            <a:chExt cx="5004224" cy="553998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C7F5917D-97FA-2D49-8E07-3CD1E93B4550}"/>
                </a:ext>
              </a:extLst>
            </p:cNvPr>
            <p:cNvGrpSpPr/>
            <p:nvPr/>
          </p:nvGrpSpPr>
          <p:grpSpPr>
            <a:xfrm>
              <a:off x="4281815" y="1485603"/>
              <a:ext cx="4547162" cy="553998"/>
              <a:chOff x="2886499" y="4691340"/>
              <a:chExt cx="4547162" cy="553998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1D100F3-EEC6-E543-80BB-5C0D3F0999E6}"/>
                  </a:ext>
                </a:extLst>
              </p:cNvPr>
              <p:cNvSpPr/>
              <p:nvPr/>
            </p:nvSpPr>
            <p:spPr>
              <a:xfrm>
                <a:off x="2886499" y="4691340"/>
                <a:ext cx="4547162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+Ca(OH)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                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CaCO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2NaOH</a:t>
                </a:r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0" name="直接连接符 20">
                <a:extLst>
                  <a:ext uri="{FF2B5EF4-FFF2-40B4-BE49-F238E27FC236}">
                    <a16:creationId xmlns:a16="http://schemas.microsoft.com/office/drawing/2014/main" id="{60D3A239-F6F0-BF40-B0DD-D2019113EA24}"/>
                  </a:ext>
                </a:extLst>
              </p:cNvPr>
              <p:cNvCxnSpPr/>
              <p:nvPr/>
            </p:nvCxnSpPr>
            <p:spPr bwMode="auto">
              <a:xfrm>
                <a:off x="4902235" y="4876006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直接连接符 21">
                <a:extLst>
                  <a:ext uri="{FF2B5EF4-FFF2-40B4-BE49-F238E27FC236}">
                    <a16:creationId xmlns:a16="http://schemas.microsoft.com/office/drawing/2014/main" id="{58CDCDE8-78B8-4C47-B254-F5262E8FFF52}"/>
                  </a:ext>
                </a:extLst>
              </p:cNvPr>
              <p:cNvCxnSpPr/>
              <p:nvPr/>
            </p:nvCxnSpPr>
            <p:spPr bwMode="auto">
              <a:xfrm>
                <a:off x="4902235" y="4902869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直接箭头连接符 22">
                <a:extLst>
                  <a:ext uri="{FF2B5EF4-FFF2-40B4-BE49-F238E27FC236}">
                    <a16:creationId xmlns:a16="http://schemas.microsoft.com/office/drawing/2014/main" id="{62F685DA-9363-4D41-A175-1128FDA0A1F1}"/>
                  </a:ext>
                </a:extLst>
              </p:cNvPr>
              <p:cNvCxnSpPr/>
              <p:nvPr/>
            </p:nvCxnSpPr>
            <p:spPr bwMode="auto">
              <a:xfrm>
                <a:off x="6211677" y="4731990"/>
                <a:ext cx="0" cy="28803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triangle"/>
              </a:ln>
            </p:spPr>
          </p:cxn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2FA613A-4B5D-7B47-823A-7C1429AAB904}"/>
                </a:ext>
              </a:extLst>
            </p:cNvPr>
            <p:cNvSpPr txBox="1"/>
            <p:nvPr/>
          </p:nvSpPr>
          <p:spPr>
            <a:xfrm>
              <a:off x="3824753" y="148560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①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55EFA8A6-3D00-AE41-930A-865AD1559FAB}"/>
              </a:ext>
            </a:extLst>
          </p:cNvPr>
          <p:cNvGrpSpPr/>
          <p:nvPr/>
        </p:nvGrpSpPr>
        <p:grpSpPr>
          <a:xfrm>
            <a:off x="3814096" y="2095714"/>
            <a:ext cx="4984249" cy="836076"/>
            <a:chOff x="3814096" y="2095714"/>
            <a:chExt cx="4984249" cy="836076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4553FB2C-D8F2-7A47-91F6-9E958ADDD052}"/>
                </a:ext>
              </a:extLst>
            </p:cNvPr>
            <p:cNvGrpSpPr/>
            <p:nvPr/>
          </p:nvGrpSpPr>
          <p:grpSpPr>
            <a:xfrm>
              <a:off x="3814096" y="2095714"/>
              <a:ext cx="4984249" cy="369332"/>
              <a:chOff x="3814096" y="2095714"/>
              <a:chExt cx="4984249" cy="369332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4F20D2A-814B-E349-A3DE-1ECEC6A0613E}"/>
                  </a:ext>
                </a:extLst>
              </p:cNvPr>
              <p:cNvSpPr txBox="1"/>
              <p:nvPr/>
            </p:nvSpPr>
            <p:spPr>
              <a:xfrm>
                <a:off x="3814096" y="2095714"/>
                <a:ext cx="4171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②</a:t>
                </a: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6DC03D74-A245-B048-9287-FCEFDCC526F7}"/>
                  </a:ext>
                </a:extLst>
              </p:cNvPr>
              <p:cNvSpPr/>
              <p:nvPr/>
            </p:nvSpPr>
            <p:spPr>
              <a:xfrm>
                <a:off x="4283968" y="2095714"/>
                <a:ext cx="45143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2NaOH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CuCl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2NaCl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Cu(OH)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CN" altLang="en-US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3" name="直接箭头连接符 22">
                <a:extLst>
                  <a:ext uri="{FF2B5EF4-FFF2-40B4-BE49-F238E27FC236}">
                    <a16:creationId xmlns:a16="http://schemas.microsoft.com/office/drawing/2014/main" id="{33B2BCD5-9FDA-5241-97B3-E840F4143994}"/>
                  </a:ext>
                </a:extLst>
              </p:cNvPr>
              <p:cNvCxnSpPr/>
              <p:nvPr/>
            </p:nvCxnSpPr>
            <p:spPr bwMode="auto">
              <a:xfrm>
                <a:off x="8604448" y="2136364"/>
                <a:ext cx="0" cy="28803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triangle"/>
              </a:ln>
            </p:spPr>
          </p:cxnSp>
          <p:cxnSp>
            <p:nvCxnSpPr>
              <p:cNvPr id="34" name="直接连接符 21">
                <a:extLst>
                  <a:ext uri="{FF2B5EF4-FFF2-40B4-BE49-F238E27FC236}">
                    <a16:creationId xmlns:a16="http://schemas.microsoft.com/office/drawing/2014/main" id="{10B2695C-7750-8944-BF4E-49F14E05EBB6}"/>
                  </a:ext>
                </a:extLst>
              </p:cNvPr>
              <p:cNvCxnSpPr/>
              <p:nvPr/>
            </p:nvCxnSpPr>
            <p:spPr bwMode="auto">
              <a:xfrm>
                <a:off x="6084168" y="2283718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直接连接符 21">
                <a:extLst>
                  <a:ext uri="{FF2B5EF4-FFF2-40B4-BE49-F238E27FC236}">
                    <a16:creationId xmlns:a16="http://schemas.microsoft.com/office/drawing/2014/main" id="{C4CE453D-0F43-564D-8AD9-FC67E0464BB1}"/>
                  </a:ext>
                </a:extLst>
              </p:cNvPr>
              <p:cNvCxnSpPr/>
              <p:nvPr/>
            </p:nvCxnSpPr>
            <p:spPr bwMode="auto">
              <a:xfrm>
                <a:off x="6084168" y="2260896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D975CE0F-C66B-564E-A023-3C680CB762D1}"/>
                </a:ext>
              </a:extLst>
            </p:cNvPr>
            <p:cNvGrpSpPr/>
            <p:nvPr/>
          </p:nvGrpSpPr>
          <p:grpSpPr>
            <a:xfrm>
              <a:off x="4283968" y="2449118"/>
              <a:ext cx="4458272" cy="482672"/>
              <a:chOff x="4283968" y="2521126"/>
              <a:chExt cx="4458272" cy="482672"/>
            </a:xfrm>
          </p:grpSpPr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FE2B10A0-61D6-2443-904C-BB2FB917D34F}"/>
                  </a:ext>
                </a:extLst>
              </p:cNvPr>
              <p:cNvSpPr/>
              <p:nvPr/>
            </p:nvSpPr>
            <p:spPr>
              <a:xfrm>
                <a:off x="4283968" y="2634466"/>
                <a:ext cx="44582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NaOH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</a:t>
                </a:r>
                <a:r>
                  <a:rPr lang="en-U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NaCl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↑</a:t>
                </a:r>
                <a:endParaRPr lang="zh-CN" altLang="en-US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7" name="直接连接符 21">
                <a:extLst>
                  <a:ext uri="{FF2B5EF4-FFF2-40B4-BE49-F238E27FC236}">
                    <a16:creationId xmlns:a16="http://schemas.microsoft.com/office/drawing/2014/main" id="{5A00450E-A184-2443-8219-763589E67AA7}"/>
                  </a:ext>
                </a:extLst>
              </p:cNvPr>
              <p:cNvCxnSpPr/>
              <p:nvPr/>
            </p:nvCxnSpPr>
            <p:spPr bwMode="auto">
              <a:xfrm>
                <a:off x="5998693" y="2827564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直接连接符 21">
                <a:extLst>
                  <a:ext uri="{FF2B5EF4-FFF2-40B4-BE49-F238E27FC236}">
                    <a16:creationId xmlns:a16="http://schemas.microsoft.com/office/drawing/2014/main" id="{3C0C0369-12B0-9C47-BE28-29304D54FE57}"/>
                  </a:ext>
                </a:extLst>
              </p:cNvPr>
              <p:cNvCxnSpPr/>
              <p:nvPr/>
            </p:nvCxnSpPr>
            <p:spPr bwMode="auto">
              <a:xfrm>
                <a:off x="5998693" y="2874744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9" name="等腰三角形 8">
                <a:extLst>
                  <a:ext uri="{FF2B5EF4-FFF2-40B4-BE49-F238E27FC236}">
                    <a16:creationId xmlns:a16="http://schemas.microsoft.com/office/drawing/2014/main" id="{879E6A99-90F9-0E4A-B52F-6FCB7B615399}"/>
                  </a:ext>
                </a:extLst>
              </p:cNvPr>
              <p:cNvSpPr/>
              <p:nvPr/>
            </p:nvSpPr>
            <p:spPr bwMode="auto">
              <a:xfrm>
                <a:off x="6335547" y="2578386"/>
                <a:ext cx="239209" cy="148359"/>
              </a:xfrm>
              <a:prstGeom prst="triangl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CFEA3947-2E44-F64E-A88E-33D55EA0CA6E}"/>
                  </a:ext>
                </a:extLst>
              </p:cNvPr>
              <p:cNvSpPr txBox="1"/>
              <p:nvPr/>
            </p:nvSpPr>
            <p:spPr>
              <a:xfrm>
                <a:off x="5848873" y="2521126"/>
                <a:ext cx="5934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研磨</a:t>
                </a:r>
                <a:r>
                  <a:rPr kumimoji="1" lang="en-US" altLang="zh-CN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endParaRPr kumimoji="1" lang="zh-CN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60C12D05-87D2-E14A-8217-784F1510D157}"/>
              </a:ext>
            </a:extLst>
          </p:cNvPr>
          <p:cNvGrpSpPr/>
          <p:nvPr/>
        </p:nvGrpSpPr>
        <p:grpSpPr>
          <a:xfrm>
            <a:off x="3808226" y="3080831"/>
            <a:ext cx="5474428" cy="831011"/>
            <a:chOff x="3808226" y="3080831"/>
            <a:chExt cx="5474428" cy="831011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9A5FFA75-7AC9-8A43-A28B-D248A68DE9BA}"/>
                </a:ext>
              </a:extLst>
            </p:cNvPr>
            <p:cNvGrpSpPr/>
            <p:nvPr/>
          </p:nvGrpSpPr>
          <p:grpSpPr>
            <a:xfrm>
              <a:off x="3808226" y="3080831"/>
              <a:ext cx="4956998" cy="369332"/>
              <a:chOff x="3814096" y="2095714"/>
              <a:chExt cx="4956998" cy="369332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850DF2EA-B246-1549-B9F6-DBED7E18BD3D}"/>
                  </a:ext>
                </a:extLst>
              </p:cNvPr>
              <p:cNvSpPr txBox="1"/>
              <p:nvPr/>
            </p:nvSpPr>
            <p:spPr>
              <a:xfrm>
                <a:off x="3814096" y="2095714"/>
                <a:ext cx="4171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③</a:t>
                </a: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97797A85-71AE-5947-8C3C-0509B109A820}"/>
                  </a:ext>
                </a:extLst>
              </p:cNvPr>
              <p:cNvSpPr/>
              <p:nvPr/>
            </p:nvSpPr>
            <p:spPr>
              <a:xfrm>
                <a:off x="4283968" y="2095714"/>
                <a:ext cx="44871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Ca(OH)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CuCl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CaCl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Cu(OH)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CN" altLang="en-US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3" name="直接箭头连接符 22">
                <a:extLst>
                  <a:ext uri="{FF2B5EF4-FFF2-40B4-BE49-F238E27FC236}">
                    <a16:creationId xmlns:a16="http://schemas.microsoft.com/office/drawing/2014/main" id="{628BF91A-F7EC-B149-AACB-6E0810F75076}"/>
                  </a:ext>
                </a:extLst>
              </p:cNvPr>
              <p:cNvCxnSpPr/>
              <p:nvPr/>
            </p:nvCxnSpPr>
            <p:spPr bwMode="auto">
              <a:xfrm>
                <a:off x="8604448" y="2136364"/>
                <a:ext cx="0" cy="28803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triangle"/>
              </a:ln>
            </p:spPr>
          </p:cxnSp>
          <p:cxnSp>
            <p:nvCxnSpPr>
              <p:cNvPr id="44" name="直接连接符 21">
                <a:extLst>
                  <a:ext uri="{FF2B5EF4-FFF2-40B4-BE49-F238E27FC236}">
                    <a16:creationId xmlns:a16="http://schemas.microsoft.com/office/drawing/2014/main" id="{0695A58A-8C26-D140-85FD-1C0C7977FD33}"/>
                  </a:ext>
                </a:extLst>
              </p:cNvPr>
              <p:cNvCxnSpPr/>
              <p:nvPr/>
            </p:nvCxnSpPr>
            <p:spPr bwMode="auto">
              <a:xfrm>
                <a:off x="6084168" y="2283718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直接连接符 21">
                <a:extLst>
                  <a:ext uri="{FF2B5EF4-FFF2-40B4-BE49-F238E27FC236}">
                    <a16:creationId xmlns:a16="http://schemas.microsoft.com/office/drawing/2014/main" id="{25824BF6-A3EB-E54D-B1BB-2D42D13EA84D}"/>
                  </a:ext>
                </a:extLst>
              </p:cNvPr>
              <p:cNvCxnSpPr/>
              <p:nvPr/>
            </p:nvCxnSpPr>
            <p:spPr bwMode="auto">
              <a:xfrm>
                <a:off x="6084168" y="2260896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0AD59FB6-22A0-A348-93FE-511119D769DD}"/>
                </a:ext>
              </a:extLst>
            </p:cNvPr>
            <p:cNvGrpSpPr/>
            <p:nvPr/>
          </p:nvGrpSpPr>
          <p:grpSpPr>
            <a:xfrm>
              <a:off x="4026070" y="3457230"/>
              <a:ext cx="5256584" cy="454612"/>
              <a:chOff x="3991500" y="2521126"/>
              <a:chExt cx="5256584" cy="454612"/>
            </a:xfrm>
          </p:grpSpPr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0F8D1A66-5B02-6041-A0DA-CCE7A5B9C3D0}"/>
                  </a:ext>
                </a:extLst>
              </p:cNvPr>
              <p:cNvSpPr/>
              <p:nvPr/>
            </p:nvSpPr>
            <p:spPr>
              <a:xfrm>
                <a:off x="3991500" y="2606406"/>
                <a:ext cx="525658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Ca(OH)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2NH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CaCl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2NH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↑</a:t>
                </a:r>
                <a:endParaRPr lang="zh-CN" altLang="en-US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4" name="直接连接符 21">
                <a:extLst>
                  <a:ext uri="{FF2B5EF4-FFF2-40B4-BE49-F238E27FC236}">
                    <a16:creationId xmlns:a16="http://schemas.microsoft.com/office/drawing/2014/main" id="{BF99CEB6-103A-8E41-9307-460307C29D38}"/>
                  </a:ext>
                </a:extLst>
              </p:cNvPr>
              <p:cNvCxnSpPr/>
              <p:nvPr/>
            </p:nvCxnSpPr>
            <p:spPr bwMode="auto">
              <a:xfrm>
                <a:off x="5998693" y="2827564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直接连接符 21">
                <a:extLst>
                  <a:ext uri="{FF2B5EF4-FFF2-40B4-BE49-F238E27FC236}">
                    <a16:creationId xmlns:a16="http://schemas.microsoft.com/office/drawing/2014/main" id="{8FBE506A-00D8-B343-9FE2-2BDC4A30A729}"/>
                  </a:ext>
                </a:extLst>
              </p:cNvPr>
              <p:cNvCxnSpPr/>
              <p:nvPr/>
            </p:nvCxnSpPr>
            <p:spPr bwMode="auto">
              <a:xfrm>
                <a:off x="5998693" y="2874744"/>
                <a:ext cx="57606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6" name="等腰三角形 8">
                <a:extLst>
                  <a:ext uri="{FF2B5EF4-FFF2-40B4-BE49-F238E27FC236}">
                    <a16:creationId xmlns:a16="http://schemas.microsoft.com/office/drawing/2014/main" id="{CD034151-D637-A04B-8642-EA6450181FA1}"/>
                  </a:ext>
                </a:extLst>
              </p:cNvPr>
              <p:cNvSpPr/>
              <p:nvPr/>
            </p:nvSpPr>
            <p:spPr bwMode="auto">
              <a:xfrm>
                <a:off x="6335547" y="2578386"/>
                <a:ext cx="239209" cy="148359"/>
              </a:xfrm>
              <a:prstGeom prst="triangl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E1E2E4BA-B424-EF40-9C10-A9B42A708FF9}"/>
                  </a:ext>
                </a:extLst>
              </p:cNvPr>
              <p:cNvSpPr txBox="1"/>
              <p:nvPr/>
            </p:nvSpPr>
            <p:spPr>
              <a:xfrm>
                <a:off x="5848873" y="2521126"/>
                <a:ext cx="5934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研磨</a:t>
                </a:r>
                <a:r>
                  <a:rPr kumimoji="1" lang="en-US" altLang="zh-CN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endParaRPr kumimoji="1" lang="zh-CN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204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FB4E255-94F8-834A-B9A5-505525917126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（五）常见物质间的转化关系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4F6A99-378E-7549-801F-B47511BF52DD}"/>
              </a:ext>
            </a:extLst>
          </p:cNvPr>
          <p:cNvSpPr txBox="1"/>
          <p:nvPr/>
        </p:nvSpPr>
        <p:spPr>
          <a:xfrm>
            <a:off x="764406" y="1387127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Franklin Gothic Medium" panose="020B0603020102020204" pitchFamily="34" charset="0"/>
                <a:cs typeface="Franklin Gothic Medium" panose="020B0603020102020204" pitchFamily="34" charset="0"/>
              </a:rPr>
              <a:t>铜三角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AB78B5B-6131-534A-BA8B-6E48DEA67D86}"/>
              </a:ext>
            </a:extLst>
          </p:cNvPr>
          <p:cNvGrpSpPr/>
          <p:nvPr/>
        </p:nvGrpSpPr>
        <p:grpSpPr>
          <a:xfrm>
            <a:off x="107504" y="2715766"/>
            <a:ext cx="2610915" cy="1609077"/>
            <a:chOff x="4551425" y="1266141"/>
            <a:chExt cx="2610915" cy="160907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335E536-F4B0-864A-8444-CC5EFFFEE28D}"/>
                </a:ext>
              </a:extLst>
            </p:cNvPr>
            <p:cNvSpPr/>
            <p:nvPr/>
          </p:nvSpPr>
          <p:spPr>
            <a:xfrm>
              <a:off x="4551425" y="1280304"/>
              <a:ext cx="641522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Cu 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直接箭头连接符 40">
              <a:extLst>
                <a:ext uri="{FF2B5EF4-FFF2-40B4-BE49-F238E27FC236}">
                  <a16:creationId xmlns:a16="http://schemas.microsoft.com/office/drawing/2014/main" id="{1719D971-9967-D24B-9AED-578608D1B3FB}"/>
                </a:ext>
              </a:extLst>
            </p:cNvPr>
            <p:cNvCxnSpPr>
              <a:stCxn id="6" idx="3"/>
            </p:cNvCxnSpPr>
            <p:nvPr/>
          </p:nvCxnSpPr>
          <p:spPr bwMode="auto">
            <a:xfrm>
              <a:off x="5192947" y="1480359"/>
              <a:ext cx="1257339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D50AE1B-4AB6-6C4A-9FC2-33C8FA3FF2E3}"/>
                </a:ext>
              </a:extLst>
            </p:cNvPr>
            <p:cNvSpPr/>
            <p:nvPr/>
          </p:nvSpPr>
          <p:spPr>
            <a:xfrm>
              <a:off x="6450286" y="1266141"/>
              <a:ext cx="712054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CuO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4F38C3E-4F0A-594F-91DF-B6D439A5CCBD}"/>
                </a:ext>
              </a:extLst>
            </p:cNvPr>
            <p:cNvSpPr/>
            <p:nvPr/>
          </p:nvSpPr>
          <p:spPr>
            <a:xfrm>
              <a:off x="5415521" y="2475108"/>
              <a:ext cx="939681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CuSO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zh-CN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直接箭头连接符 45">
              <a:extLst>
                <a:ext uri="{FF2B5EF4-FFF2-40B4-BE49-F238E27FC236}">
                  <a16:creationId xmlns:a16="http://schemas.microsoft.com/office/drawing/2014/main" id="{CCCAF8D2-B20F-954E-94CD-D9E75876A65F}"/>
                </a:ext>
              </a:extLst>
            </p:cNvPr>
            <p:cNvCxnSpPr>
              <a:stCxn id="8" idx="2"/>
              <a:endCxn id="9" idx="0"/>
            </p:cNvCxnSpPr>
            <p:nvPr/>
          </p:nvCxnSpPr>
          <p:spPr bwMode="auto">
            <a:xfrm flipH="1">
              <a:off x="5885362" y="1666251"/>
              <a:ext cx="920951" cy="8088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12" name="直接箭头连接符 46">
              <a:extLst>
                <a:ext uri="{FF2B5EF4-FFF2-40B4-BE49-F238E27FC236}">
                  <a16:creationId xmlns:a16="http://schemas.microsoft.com/office/drawing/2014/main" id="{8AAB67DE-89E3-3942-A015-269B4D213E2A}"/>
                </a:ext>
              </a:extLst>
            </p:cNvPr>
            <p:cNvCxnSpPr>
              <a:cxnSpLocks/>
              <a:endCxn id="6" idx="2"/>
            </p:cNvCxnSpPr>
            <p:nvPr/>
          </p:nvCxnSpPr>
          <p:spPr bwMode="auto">
            <a:xfrm flipH="1" flipV="1">
              <a:off x="4872186" y="1680414"/>
              <a:ext cx="947308" cy="8088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cxnSp>
        <p:nvCxnSpPr>
          <p:cNvPr id="13" name="直接箭头连接符 40">
            <a:extLst>
              <a:ext uri="{FF2B5EF4-FFF2-40B4-BE49-F238E27FC236}">
                <a16:creationId xmlns:a16="http://schemas.microsoft.com/office/drawing/2014/main" id="{DC4EAA28-7C74-874C-ACB0-06CBA375D61E}"/>
              </a:ext>
            </a:extLst>
          </p:cNvPr>
          <p:cNvCxnSpPr>
            <a:cxnSpLocks/>
          </p:cNvCxnSpPr>
          <p:nvPr/>
        </p:nvCxnSpPr>
        <p:spPr bwMode="auto">
          <a:xfrm flipH="1">
            <a:off x="749026" y="3028699"/>
            <a:ext cx="125309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3B42BC1-9A3B-7543-86D7-B6573C51915C}"/>
              </a:ext>
            </a:extLst>
          </p:cNvPr>
          <p:cNvGrpSpPr/>
          <p:nvPr/>
        </p:nvGrpSpPr>
        <p:grpSpPr>
          <a:xfrm>
            <a:off x="3035058" y="2729929"/>
            <a:ext cx="2689070" cy="1624307"/>
            <a:chOff x="4551425" y="1280304"/>
            <a:chExt cx="2689070" cy="162430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0FF40D1-6F9E-184D-AB90-4F4E5932DDB3}"/>
                </a:ext>
              </a:extLst>
            </p:cNvPr>
            <p:cNvSpPr/>
            <p:nvPr/>
          </p:nvSpPr>
          <p:spPr>
            <a:xfrm>
              <a:off x="4551425" y="1280304"/>
              <a:ext cx="894797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" name="直接箭头连接符 40">
              <a:extLst>
                <a:ext uri="{FF2B5EF4-FFF2-40B4-BE49-F238E27FC236}">
                  <a16:creationId xmlns:a16="http://schemas.microsoft.com/office/drawing/2014/main" id="{ACB079D7-8607-2A41-881A-129FAC321205}"/>
                </a:ext>
              </a:extLst>
            </p:cNvPr>
            <p:cNvCxnSpPr>
              <a:cxnSpLocks/>
              <a:stCxn id="23" idx="3"/>
              <a:endCxn id="25" idx="1"/>
            </p:cNvCxnSpPr>
            <p:nvPr/>
          </p:nvCxnSpPr>
          <p:spPr bwMode="auto">
            <a:xfrm>
              <a:off x="5446222" y="1480359"/>
              <a:ext cx="115435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842CA43-2F96-7142-80DE-2003F7E7E8B9}"/>
                </a:ext>
              </a:extLst>
            </p:cNvPr>
            <p:cNvSpPr/>
            <p:nvPr/>
          </p:nvSpPr>
          <p:spPr>
            <a:xfrm>
              <a:off x="6600576" y="1280304"/>
              <a:ext cx="639919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HCl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43C5394-1A51-2149-8DD1-5C5B37C2EB56}"/>
                </a:ext>
              </a:extLst>
            </p:cNvPr>
            <p:cNvSpPr/>
            <p:nvPr/>
          </p:nvSpPr>
          <p:spPr>
            <a:xfrm>
              <a:off x="5580112" y="2504501"/>
              <a:ext cx="853119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HNO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直接箭头连接符 44">
              <a:extLst>
                <a:ext uri="{FF2B5EF4-FFF2-40B4-BE49-F238E27FC236}">
                  <a16:creationId xmlns:a16="http://schemas.microsoft.com/office/drawing/2014/main" id="{A2F384FF-294D-1F4D-AED0-1FFD224E0DE5}"/>
                </a:ext>
              </a:extLst>
            </p:cNvPr>
            <p:cNvCxnSpPr/>
            <p:nvPr/>
          </p:nvCxnSpPr>
          <p:spPr bwMode="auto">
            <a:xfrm>
              <a:off x="4935034" y="1694833"/>
              <a:ext cx="945462" cy="795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28" name="直接箭头连接符 45">
              <a:extLst>
                <a:ext uri="{FF2B5EF4-FFF2-40B4-BE49-F238E27FC236}">
                  <a16:creationId xmlns:a16="http://schemas.microsoft.com/office/drawing/2014/main" id="{CD438070-16E3-CE42-B74D-707A0C8A6B10}"/>
                </a:ext>
              </a:extLst>
            </p:cNvPr>
            <p:cNvCxnSpPr>
              <a:stCxn id="25" idx="2"/>
              <a:endCxn id="26" idx="0"/>
            </p:cNvCxnSpPr>
            <p:nvPr/>
          </p:nvCxnSpPr>
          <p:spPr bwMode="auto">
            <a:xfrm flipH="1">
              <a:off x="6006672" y="1680414"/>
              <a:ext cx="913864" cy="8240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B8646457-335E-8A48-8E5A-2E1605201535}"/>
              </a:ext>
            </a:extLst>
          </p:cNvPr>
          <p:cNvSpPr txBox="1"/>
          <p:nvPr/>
        </p:nvSpPr>
        <p:spPr>
          <a:xfrm>
            <a:off x="3744388" y="1387127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Franklin Gothic Medium" panose="020B0603020102020204" pitchFamily="34" charset="0"/>
                <a:cs typeface="Franklin Gothic Medium" panose="020B0603020102020204" pitchFamily="34" charset="0"/>
              </a:rPr>
              <a:t>酸三角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9929555-3850-7A49-8A95-490E5FDCA9ED}"/>
              </a:ext>
            </a:extLst>
          </p:cNvPr>
          <p:cNvGrpSpPr/>
          <p:nvPr/>
        </p:nvGrpSpPr>
        <p:grpSpPr>
          <a:xfrm>
            <a:off x="6095990" y="2729929"/>
            <a:ext cx="2945550" cy="1624307"/>
            <a:chOff x="4551425" y="1280304"/>
            <a:chExt cx="2945550" cy="1624307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CDE6C64-E04B-1449-AB08-646BA6A0833D}"/>
                </a:ext>
              </a:extLst>
            </p:cNvPr>
            <p:cNvSpPr/>
            <p:nvPr/>
          </p:nvSpPr>
          <p:spPr>
            <a:xfrm>
              <a:off x="4551425" y="1280304"/>
              <a:ext cx="1151277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Ca(OH)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直接箭头连接符 40">
              <a:extLst>
                <a:ext uri="{FF2B5EF4-FFF2-40B4-BE49-F238E27FC236}">
                  <a16:creationId xmlns:a16="http://schemas.microsoft.com/office/drawing/2014/main" id="{3C952C82-F2C9-1843-947F-F2C23141F6F4}"/>
                </a:ext>
              </a:extLst>
            </p:cNvPr>
            <p:cNvCxnSpPr>
              <a:cxnSpLocks/>
              <a:stCxn id="34" idx="3"/>
              <a:endCxn id="36" idx="1"/>
            </p:cNvCxnSpPr>
            <p:nvPr/>
          </p:nvCxnSpPr>
          <p:spPr bwMode="auto">
            <a:xfrm>
              <a:off x="5702702" y="1480359"/>
              <a:ext cx="89787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81DE1429-520B-FB4F-8190-A92C193740A0}"/>
                </a:ext>
              </a:extLst>
            </p:cNvPr>
            <p:cNvSpPr/>
            <p:nvPr/>
          </p:nvSpPr>
          <p:spPr>
            <a:xfrm>
              <a:off x="6600576" y="1280304"/>
              <a:ext cx="896399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NaOH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9C8D01DA-BD75-5C4E-A0F1-AB3D29C3914D}"/>
                </a:ext>
              </a:extLst>
            </p:cNvPr>
            <p:cNvSpPr/>
            <p:nvPr/>
          </p:nvSpPr>
          <p:spPr>
            <a:xfrm>
              <a:off x="5259683" y="2504501"/>
              <a:ext cx="1728192" cy="40011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Cu(OH)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0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/NH</a:t>
              </a:r>
              <a:r>
                <a:rPr lang="en-US" altLang="zh-CN" sz="2000" kern="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8" name="直接箭头连接符 44">
              <a:extLst>
                <a:ext uri="{FF2B5EF4-FFF2-40B4-BE49-F238E27FC236}">
                  <a16:creationId xmlns:a16="http://schemas.microsoft.com/office/drawing/2014/main" id="{B55CB825-9383-BB44-B036-E9A10F6CC68D}"/>
                </a:ext>
              </a:extLst>
            </p:cNvPr>
            <p:cNvCxnSpPr/>
            <p:nvPr/>
          </p:nvCxnSpPr>
          <p:spPr bwMode="auto">
            <a:xfrm>
              <a:off x="4935034" y="1694833"/>
              <a:ext cx="945462" cy="795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39" name="直接箭头连接符 45">
              <a:extLst>
                <a:ext uri="{FF2B5EF4-FFF2-40B4-BE49-F238E27FC236}">
                  <a16:creationId xmlns:a16="http://schemas.microsoft.com/office/drawing/2014/main" id="{8114AAB8-0833-7346-955D-791E53BEB524}"/>
                </a:ext>
              </a:extLst>
            </p:cNvPr>
            <p:cNvCxnSpPr>
              <a:cxnSpLocks/>
              <a:stCxn id="36" idx="2"/>
              <a:endCxn id="37" idx="0"/>
            </p:cNvCxnSpPr>
            <p:nvPr/>
          </p:nvCxnSpPr>
          <p:spPr bwMode="auto">
            <a:xfrm flipH="1">
              <a:off x="6123779" y="1680414"/>
              <a:ext cx="924997" cy="8240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BDC6E801-C64A-3F4F-8068-63145A063EDA}"/>
              </a:ext>
            </a:extLst>
          </p:cNvPr>
          <p:cNvSpPr txBox="1"/>
          <p:nvPr/>
        </p:nvSpPr>
        <p:spPr>
          <a:xfrm>
            <a:off x="6987587" y="1387127"/>
            <a:ext cx="111280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kern="100" dirty="0">
                <a:latin typeface="Franklin Gothic Medium" panose="020B0603020102020204" pitchFamily="34" charset="0"/>
                <a:cs typeface="Franklin Gothic Medium" panose="020B0603020102020204" pitchFamily="34" charset="0"/>
              </a:rPr>
              <a:t>碱三角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9502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-5390" y="-20538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（六）</a:t>
            </a:r>
            <a:r>
              <a:rPr lang="zh-CN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元素或物质之最</a:t>
            </a:r>
            <a:endParaRPr lang="zh-CN" altLang="en-US" sz="2222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48000" y="648000"/>
            <a:ext cx="7920000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地壳中含量最多的元素是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，含量最多的金属元素是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(2)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海水中含量最多的元素是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，含量最多的金属元素是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(3)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人体中含量最多的元素是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，含量最多的金属元素是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(4)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空气中含量最多的</a:t>
            </a:r>
            <a:r>
              <a:rPr lang="zh-CN" altLang="en-US" b="0" kern="100" dirty="0">
                <a:latin typeface="+mn-ea"/>
                <a:ea typeface="+mn-ea"/>
                <a:cs typeface="Times New Roman" panose="02020603050405020304" pitchFamily="18" charset="0"/>
              </a:rPr>
              <a:t>物质是</a:t>
            </a:r>
            <a:r>
              <a:rPr lang="zh-CN" altLang="en-US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en-US" b="0" kern="100" dirty="0">
                <a:latin typeface="+mn-ea"/>
                <a:ea typeface="+mn-ea"/>
                <a:cs typeface="Times New Roman" panose="02020603050405020304" pitchFamily="18" charset="0"/>
              </a:rPr>
              <a:t>，含量最多的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元素是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(5)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相对分子质量最小、密度最小的气体是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(6)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相对分子质量最小的氧化物是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(7)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自然界中硬度最大的物质是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(8)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最简单的有机物、俗称“沼气”的是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</a:t>
            </a:r>
            <a:r>
              <a:rPr lang="en-US" altLang="zh-CN" b="0" u="sng" kern="100" baseline="-25000" dirty="0"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(9)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最常用的溶剂是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</a:pPr>
            <a:endParaRPr lang="zh-CN" altLang="zh-CN" b="0" kern="1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48366" y="69025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48732" y="665734"/>
            <a:ext cx="518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Al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23928" y="105029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36296" y="1050290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Na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48366" y="1482338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36296" y="1491630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Ca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23928" y="1925860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N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36573" y="1923678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N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24405" y="2346434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39756" y="2760198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59934" y="3137556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32045" y="3498562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87824" y="393061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24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5390" y="-20538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（六）</a:t>
            </a:r>
            <a:r>
              <a:rPr lang="zh-CN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元素或物质之最</a:t>
            </a:r>
            <a:endParaRPr lang="zh-CN" altLang="en-US" sz="2222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3568" y="863590"/>
            <a:ext cx="6408712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宋体" panose="02010600030101010101" pitchFamily="2" charset="-122"/>
              </a:rPr>
              <a:t>(10)</a:t>
            </a:r>
            <a:r>
              <a:rPr lang="zh-CN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金属之最：</a:t>
            </a:r>
            <a:endParaRPr lang="en-US" altLang="zh-CN" b="0" kern="100" dirty="0">
              <a:latin typeface="+mn-ea"/>
              <a:ea typeface="+mn-ea"/>
              <a:cs typeface="Franklin Gothic Medium" panose="020B06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b="0" kern="100" dirty="0">
                <a:latin typeface="+mn-ea"/>
                <a:ea typeface="+mn-ea"/>
              </a:rPr>
              <a:t>         </a:t>
            </a:r>
            <a:r>
              <a:rPr lang="zh-CN" altLang="zh-CN" b="0" dirty="0">
                <a:latin typeface="+mn-ea"/>
                <a:ea typeface="+mn-ea"/>
              </a:rPr>
              <a:t>熔点最高的金属是</a:t>
            </a:r>
            <a:r>
              <a:rPr lang="en-US" altLang="zh-CN" b="0" u="sng" dirty="0">
                <a:latin typeface="+mn-ea"/>
                <a:ea typeface="+mn-ea"/>
              </a:rPr>
              <a:t>           </a:t>
            </a:r>
            <a:r>
              <a:rPr lang="zh-CN" altLang="zh-CN" b="0" dirty="0">
                <a:latin typeface="+mn-ea"/>
                <a:ea typeface="+mn-ea"/>
              </a:rPr>
              <a:t>；</a:t>
            </a:r>
            <a:endParaRPr lang="en-US" altLang="zh-CN" b="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b="0" dirty="0">
                <a:latin typeface="+mn-ea"/>
                <a:ea typeface="+mn-ea"/>
              </a:rPr>
              <a:t>         </a:t>
            </a:r>
            <a:r>
              <a:rPr lang="zh-CN" altLang="zh-CN" b="0" dirty="0">
                <a:latin typeface="+mn-ea"/>
                <a:ea typeface="+mn-ea"/>
              </a:rPr>
              <a:t>导电性、导热性最强的金属是</a:t>
            </a:r>
            <a:r>
              <a:rPr lang="en-US" altLang="zh-CN" b="0" u="sng" dirty="0">
                <a:latin typeface="+mn-ea"/>
                <a:ea typeface="+mn-ea"/>
              </a:rPr>
              <a:t>            </a:t>
            </a:r>
            <a:r>
              <a:rPr lang="zh-CN" altLang="zh-CN" b="0" dirty="0">
                <a:latin typeface="+mn-ea"/>
                <a:ea typeface="+mn-ea"/>
              </a:rPr>
              <a:t>；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latin typeface="+mn-ea"/>
                <a:ea typeface="+mn-ea"/>
              </a:rPr>
              <a:t>         </a:t>
            </a:r>
            <a:r>
              <a:rPr lang="zh-CN" altLang="zh-CN" b="0" dirty="0">
                <a:latin typeface="+mn-ea"/>
                <a:ea typeface="+mn-ea"/>
              </a:rPr>
              <a:t>硬度最大的金属是</a:t>
            </a:r>
            <a:r>
              <a:rPr lang="en-US" altLang="zh-CN" b="0" u="sng" dirty="0">
                <a:latin typeface="+mn-ea"/>
                <a:ea typeface="+mn-ea"/>
              </a:rPr>
              <a:t>           </a:t>
            </a:r>
            <a:r>
              <a:rPr lang="zh-CN" altLang="zh-CN" b="0" dirty="0">
                <a:latin typeface="+mn-ea"/>
                <a:ea typeface="+mn-ea"/>
              </a:rPr>
              <a:t>；</a:t>
            </a:r>
            <a:endParaRPr lang="en-US" altLang="zh-CN" b="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b="0" dirty="0">
                <a:latin typeface="+mn-ea"/>
                <a:ea typeface="+mn-ea"/>
              </a:rPr>
              <a:t>         </a:t>
            </a:r>
            <a:r>
              <a:rPr lang="zh-CN" altLang="zh-CN" b="0" dirty="0">
                <a:latin typeface="+mn-ea"/>
                <a:ea typeface="+mn-ea"/>
              </a:rPr>
              <a:t>人体中含量最高的金属元素是</a:t>
            </a:r>
            <a:r>
              <a:rPr lang="en-US" altLang="zh-CN" b="0" u="sng" dirty="0">
                <a:latin typeface="+mn-ea"/>
                <a:ea typeface="+mn-ea"/>
              </a:rPr>
              <a:t>            </a:t>
            </a:r>
            <a:r>
              <a:rPr lang="zh-CN" altLang="zh-CN" b="0" dirty="0">
                <a:latin typeface="+mn-ea"/>
                <a:ea typeface="+mn-ea"/>
              </a:rPr>
              <a:t>；</a:t>
            </a:r>
            <a:r>
              <a:rPr lang="en-US" altLang="zh-CN" b="0" dirty="0">
                <a:latin typeface="+mn-ea"/>
                <a:ea typeface="+mn-ea"/>
              </a:rPr>
              <a:t>     </a:t>
            </a:r>
            <a:endParaRPr lang="zh-CN" altLang="zh-CN" b="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b="0" dirty="0">
                <a:latin typeface="+mn-ea"/>
                <a:ea typeface="+mn-ea"/>
              </a:rPr>
              <a:t>         </a:t>
            </a:r>
            <a:r>
              <a:rPr lang="zh-CN" altLang="zh-CN" b="0" dirty="0">
                <a:latin typeface="+mn-ea"/>
                <a:ea typeface="+mn-ea"/>
              </a:rPr>
              <a:t>熔点最低的金属是</a:t>
            </a:r>
            <a:r>
              <a:rPr lang="en-US" altLang="zh-CN" b="0" u="sng" dirty="0">
                <a:latin typeface="+mn-ea"/>
                <a:ea typeface="+mn-ea"/>
              </a:rPr>
              <a:t>           </a:t>
            </a:r>
            <a:r>
              <a:rPr lang="zh-CN" altLang="zh-CN" b="0" dirty="0">
                <a:latin typeface="+mn-ea"/>
                <a:ea typeface="+mn-ea"/>
              </a:rPr>
              <a:t>；</a:t>
            </a:r>
            <a:endParaRPr lang="en-US" altLang="zh-CN" b="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b="0" dirty="0">
                <a:latin typeface="+mn-ea"/>
                <a:ea typeface="+mn-ea"/>
              </a:rPr>
              <a:t>         </a:t>
            </a:r>
            <a:r>
              <a:rPr lang="zh-CN" altLang="zh-CN" b="0" dirty="0">
                <a:latin typeface="+mn-ea"/>
                <a:ea typeface="+mn-ea"/>
              </a:rPr>
              <a:t>密度最小的、最轻的金属是</a:t>
            </a:r>
            <a:r>
              <a:rPr lang="en-US" altLang="zh-CN" b="0" u="sng" dirty="0">
                <a:latin typeface="+mn-ea"/>
                <a:ea typeface="+mn-ea"/>
              </a:rPr>
              <a:t>            </a:t>
            </a:r>
            <a:r>
              <a:rPr lang="zh-CN" altLang="zh-CN" b="0" dirty="0">
                <a:latin typeface="+mn-ea"/>
                <a:ea typeface="+mn-ea"/>
              </a:rPr>
              <a:t>；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latin typeface="+mn-ea"/>
                <a:ea typeface="+mn-ea"/>
              </a:rPr>
              <a:t>         </a:t>
            </a:r>
            <a:r>
              <a:rPr lang="zh-CN" altLang="zh-CN" b="0" dirty="0">
                <a:latin typeface="+mn-ea"/>
                <a:ea typeface="+mn-ea"/>
              </a:rPr>
              <a:t>全世界年产量最高、应用最广的金属是</a:t>
            </a:r>
            <a:r>
              <a:rPr lang="en-US" altLang="zh-CN" b="0" u="sng" dirty="0">
                <a:latin typeface="+mn-ea"/>
                <a:ea typeface="+mn-ea"/>
              </a:rPr>
              <a:t>              </a:t>
            </a:r>
            <a:r>
              <a:rPr lang="zh-CN" altLang="zh-CN" b="0" dirty="0">
                <a:latin typeface="+mn-ea"/>
                <a:ea typeface="+mn-ea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3203848" y="1275606"/>
            <a:ext cx="526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W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27984" y="1698362"/>
            <a:ext cx="569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Ag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18537" y="211328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Cr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26932" y="2501727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Ca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20492" y="2950958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Hg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9022" y="3336499"/>
            <a:ext cx="518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Li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92080" y="3705831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Fe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15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427984" y="1203599"/>
            <a:ext cx="4608512" cy="2421295"/>
            <a:chOff x="6654" y="7041"/>
            <a:chExt cx="4680" cy="2222"/>
          </a:xfrm>
        </p:grpSpPr>
        <p:pic>
          <p:nvPicPr>
            <p:cNvPr id="4" name="图片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4" y="7041"/>
              <a:ext cx="4680" cy="2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96"/>
            <p:cNvSpPr txBox="1">
              <a:spLocks noChangeArrowheads="1"/>
            </p:cNvSpPr>
            <p:nvPr/>
          </p:nvSpPr>
          <p:spPr bwMode="auto">
            <a:xfrm>
              <a:off x="7664" y="9030"/>
              <a:ext cx="101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050" kern="1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zh-CN" sz="1050" kern="100"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51520" y="594050"/>
            <a:ext cx="3995936" cy="395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6675"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66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5730" y="1059582"/>
            <a:ext cx="4131990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indent="66675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右图表示某些物质间转化关系（反应条件和部分产物已省略）。其中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为固体氧化物，且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为黑色粉末；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是由相同元素组成的无色液体，且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具有消毒杀菌作用；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为无色气体，其中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有毒；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是最常见的金属。请回答下列问题：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indent="66675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）反应①中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物质的作用是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endParaRPr lang="zh-CN" altLang="en-US" sz="8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indent="66675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）反应③、④的化学方程式：</a:t>
            </a:r>
            <a:endParaRPr lang="zh-CN" altLang="en-US" sz="8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indent="66675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③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④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endParaRPr lang="zh-CN" altLang="en-US" sz="8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indent="66675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）在自然界中普遍存在反应⑤，其名称为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sz="40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框图型</a:t>
            </a:r>
          </a:p>
        </p:txBody>
      </p:sp>
      <p:sp>
        <p:nvSpPr>
          <p:cNvPr id="9" name="椭圆 8"/>
          <p:cNvSpPr/>
          <p:nvPr/>
        </p:nvSpPr>
        <p:spPr bwMode="auto">
          <a:xfrm>
            <a:off x="4416593" y="1419622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5422556" y="1247218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83510" y="2513864"/>
            <a:ext cx="7008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15563" y="2624597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O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65477" y="1050290"/>
            <a:ext cx="782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32206" y="917097"/>
            <a:ext cx="782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74619" y="2062865"/>
            <a:ext cx="449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75166" y="2562458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CO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134254" y="170765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142366" y="3435846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504879" y="1718502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84168" y="3426554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894678" y="4034212"/>
            <a:ext cx="4141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6HCl + Fe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</a:rPr>
              <a:t>3 </a:t>
            </a:r>
            <a:r>
              <a:rPr lang="en-US" altLang="zh-CN" dirty="0">
                <a:solidFill>
                  <a:srgbClr val="FF0000"/>
                </a:solidFill>
              </a:rPr>
              <a:t>====</a:t>
            </a:r>
            <a:r>
              <a:rPr lang="en-US" altLang="zh-CN" baseline="-25000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2FeCl</a:t>
            </a:r>
            <a:r>
              <a:rPr lang="en-US" altLang="zh-CN" baseline="-25000" dirty="0">
                <a:solidFill>
                  <a:srgbClr val="FF0000"/>
                </a:solidFill>
              </a:rPr>
              <a:t>3</a:t>
            </a:r>
            <a:r>
              <a:rPr lang="en-US" altLang="zh-CN" dirty="0">
                <a:solidFill>
                  <a:srgbClr val="FF0000"/>
                </a:solidFill>
              </a:rPr>
              <a:t> + 3H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O 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05347" y="4443958"/>
            <a:ext cx="3960810" cy="501835"/>
            <a:chOff x="4306542" y="4149553"/>
            <a:chExt cx="3960810" cy="501835"/>
          </a:xfrm>
        </p:grpSpPr>
        <p:sp>
          <p:nvSpPr>
            <p:cNvPr id="25" name="矩形 24"/>
            <p:cNvSpPr/>
            <p:nvPr/>
          </p:nvSpPr>
          <p:spPr>
            <a:xfrm>
              <a:off x="4306542" y="4282056"/>
              <a:ext cx="39608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3CO + Fe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</a:rPr>
                <a:t>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3 ======= </a:t>
              </a:r>
              <a:r>
                <a:rPr lang="en-US" altLang="zh-CN" dirty="0">
                  <a:solidFill>
                    <a:srgbClr val="FF0000"/>
                  </a:solidFill>
                </a:rPr>
                <a:t>2Fe + 3CO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</a:rPr>
                <a:t> </a:t>
              </a:r>
              <a:endParaRPr lang="zh-CN" altLang="en-US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743568" y="4149553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</a:rPr>
                <a:t>高温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AA01FA0E-9464-E547-BD9B-7226D0751D09}"/>
              </a:ext>
            </a:extLst>
          </p:cNvPr>
          <p:cNvSpPr/>
          <p:nvPr/>
        </p:nvSpPr>
        <p:spPr>
          <a:xfrm>
            <a:off x="1043608" y="4036085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光合作用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6455FE2-0CF1-4F43-AE0B-8570EB40CA00}"/>
              </a:ext>
            </a:extLst>
          </p:cNvPr>
          <p:cNvSpPr/>
          <p:nvPr/>
        </p:nvSpPr>
        <p:spPr>
          <a:xfrm>
            <a:off x="3262749" y="2809367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催化作用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5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7" grpId="0"/>
      <p:bldP spid="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7624" y="1059582"/>
            <a:ext cx="6984776" cy="30008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宋体" panose="02010600030101010101" pitchFamily="2" charset="-122"/>
              </a:rPr>
              <a:t>(1)</a:t>
            </a:r>
            <a:r>
              <a:rPr lang="zh-CN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常用于人工降雨的物质是</a:t>
            </a:r>
            <a:r>
              <a:rPr lang="en-US" altLang="zh-CN" b="0" u="sng" kern="100" dirty="0">
                <a:latin typeface="+mn-ea"/>
                <a:ea typeface="+mn-ea"/>
                <a:cs typeface="Franklin Gothic Medium" panose="020B0603020102020204" pitchFamily="34" charset="0"/>
              </a:rPr>
              <a:t>             </a:t>
            </a:r>
            <a:r>
              <a:rPr lang="zh-CN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（固态</a:t>
            </a:r>
            <a:r>
              <a:rPr lang="en-US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CO</a:t>
            </a:r>
            <a:r>
              <a:rPr lang="en-US" altLang="zh-CN" b="0" kern="100" baseline="-25000" dirty="0">
                <a:latin typeface="+mn-ea"/>
                <a:ea typeface="+mn-ea"/>
                <a:cs typeface="Franklin Gothic Medium" panose="020B0603020102020204" pitchFamily="34" charset="0"/>
              </a:rPr>
              <a:t>2</a:t>
            </a:r>
            <a:r>
              <a:rPr lang="zh-CN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）。</a:t>
            </a:r>
            <a:endParaRPr lang="zh-CN" altLang="zh-CN" b="0" kern="100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宋体" panose="02010600030101010101" pitchFamily="2" charset="-122"/>
              </a:rPr>
              <a:t>(2)</a:t>
            </a:r>
            <a:r>
              <a:rPr lang="zh-CN" altLang="en-US" b="0" kern="100" dirty="0">
                <a:latin typeface="+mn-ea"/>
                <a:ea typeface="+mn-ea"/>
                <a:cs typeface="宋体" panose="02010600030101010101" pitchFamily="2" charset="-122"/>
              </a:rPr>
              <a:t>用于植物光合作用</a:t>
            </a:r>
            <a:r>
              <a:rPr lang="en-US" altLang="zh-CN" b="0" u="sng" kern="100" dirty="0">
                <a:latin typeface="+mn-ea"/>
                <a:cs typeface="Franklin Gothic Medium" panose="020B0603020102020204" pitchFamily="34" charset="0"/>
              </a:rPr>
              <a:t>                 </a:t>
            </a:r>
            <a:r>
              <a:rPr lang="zh-CN" altLang="zh-CN" b="0" kern="100" dirty="0">
                <a:latin typeface="+mn-ea"/>
                <a:cs typeface="Franklin Gothic Medium" panose="020B0603020102020204" pitchFamily="34" charset="0"/>
              </a:rPr>
              <a:t>。</a:t>
            </a:r>
            <a:r>
              <a:rPr lang="zh-CN" altLang="en-US" b="0" u="sng" kern="100" dirty="0">
                <a:latin typeface="+mn-ea"/>
                <a:ea typeface="+mn-ea"/>
                <a:cs typeface="宋体" panose="02010600030101010101" pitchFamily="2" charset="-122"/>
              </a:rPr>
              <a:t>              </a:t>
            </a:r>
            <a:endParaRPr lang="en-US" altLang="zh-CN" b="0" kern="100" dirty="0">
              <a:latin typeface="+mn-ea"/>
              <a:ea typeface="+mn-ea"/>
              <a:cs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cs typeface="宋体" panose="02010600030101010101" pitchFamily="2" charset="-122"/>
              </a:rPr>
              <a:t>(3)</a:t>
            </a:r>
            <a:r>
              <a:rPr lang="zh-CN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常用于灭火的两种氧化物是</a:t>
            </a:r>
            <a:r>
              <a:rPr lang="en-US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CO</a:t>
            </a:r>
            <a:r>
              <a:rPr lang="en-US" altLang="zh-CN" b="0" kern="100" baseline="-25000" dirty="0">
                <a:latin typeface="+mn-ea"/>
                <a:ea typeface="+mn-ea"/>
                <a:cs typeface="Franklin Gothic Medium" panose="020B0603020102020204" pitchFamily="34" charset="0"/>
              </a:rPr>
              <a:t>2</a:t>
            </a:r>
            <a:r>
              <a:rPr lang="zh-CN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和</a:t>
            </a:r>
            <a:r>
              <a:rPr lang="en-US" altLang="zh-CN" b="0" u="sng" kern="100" dirty="0">
                <a:latin typeface="+mn-ea"/>
                <a:ea typeface="+mn-ea"/>
                <a:cs typeface="Franklin Gothic Medium" panose="020B0603020102020204" pitchFamily="34" charset="0"/>
              </a:rPr>
              <a:t>                 </a:t>
            </a:r>
            <a:r>
              <a:rPr lang="zh-CN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。</a:t>
            </a:r>
            <a:endParaRPr lang="zh-CN" altLang="zh-CN" b="0" kern="100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宋体" panose="02010600030101010101" pitchFamily="2" charset="-122"/>
              </a:rPr>
              <a:t>(4)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常用于食品干燥剂的物质是 </a:t>
            </a:r>
            <a:r>
              <a:rPr lang="en-US" altLang="zh-CN" b="0" i="1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(4)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用于冶炼金属、作气体燃料的非金属氧化物是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(5)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常用于食品脱氧剂、干燥剂的物质是 </a:t>
            </a:r>
            <a:r>
              <a:rPr lang="en-US" altLang="zh-CN" b="0" u="sng" kern="100" dirty="0">
                <a:latin typeface="+mn-ea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zh-CN" altLang="zh-CN" b="0" kern="10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</a:pPr>
            <a:endParaRPr lang="zh-CN" altLang="zh-CN" b="0" kern="1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5390" y="-20538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（七）常见物质的用途</a:t>
            </a:r>
          </a:p>
        </p:txBody>
      </p:sp>
      <p:sp>
        <p:nvSpPr>
          <p:cNvPr id="5" name="矩形 4"/>
          <p:cNvSpPr/>
          <p:nvPr/>
        </p:nvSpPr>
        <p:spPr>
          <a:xfrm>
            <a:off x="4416638" y="1066785"/>
            <a:ext cx="764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干冰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30441" y="1482338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48069" y="1914386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90485" y="2288272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373941" y="270647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CO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84445" y="3147814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Fe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42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7624" y="1071339"/>
            <a:ext cx="6984776" cy="33673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(6)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常用于清洗铁锈的两种酸是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 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(7)</a:t>
            </a:r>
            <a:r>
              <a:rPr lang="zh-CN" altLang="en-US" b="0" kern="1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人体中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胃酸的主要成分是 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(8)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常用于改良酸性土壤的物质是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 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(9)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生活中常用的调味品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(10)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用作建筑材料的是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(11)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常用作食品发酵剂的是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 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(12)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配制波尔多液的是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b="0" kern="1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endParaRPr lang="zh-CN" altLang="zh-CN" b="0" kern="1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5390" y="-20538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（七）常见物质的用途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CD77348-C507-9B4D-ADAC-7AAC8FC6CE6F}"/>
              </a:ext>
            </a:extLst>
          </p:cNvPr>
          <p:cNvSpPr/>
          <p:nvPr/>
        </p:nvSpPr>
        <p:spPr>
          <a:xfrm>
            <a:off x="4680012" y="1090424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9A09ED7-7870-C44A-AA58-FAEB78DECA0F}"/>
              </a:ext>
            </a:extLst>
          </p:cNvPr>
          <p:cNvSpPr/>
          <p:nvPr/>
        </p:nvSpPr>
        <p:spPr>
          <a:xfrm>
            <a:off x="4572000" y="1491630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BC4104F-93DE-374F-B068-14848C311E7B}"/>
              </a:ext>
            </a:extLst>
          </p:cNvPr>
          <p:cNvSpPr/>
          <p:nvPr/>
        </p:nvSpPr>
        <p:spPr>
          <a:xfrm>
            <a:off x="4729564" y="1911921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Ca(OH)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7EECA89-C7AC-C94B-A6D7-AF2B6709AA5A}"/>
              </a:ext>
            </a:extLst>
          </p:cNvPr>
          <p:cNvSpPr/>
          <p:nvPr/>
        </p:nvSpPr>
        <p:spPr>
          <a:xfrm>
            <a:off x="4067944" y="235332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8E0F52B-FB3D-E545-8F6E-8664C700851B}"/>
              </a:ext>
            </a:extLst>
          </p:cNvPr>
          <p:cNvSpPr/>
          <p:nvPr/>
        </p:nvSpPr>
        <p:spPr>
          <a:xfrm>
            <a:off x="3995135" y="2755037"/>
            <a:ext cx="208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Ca(OH)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78753E2-E50F-3543-9892-6D7FA3521A89}"/>
              </a:ext>
            </a:extLst>
          </p:cNvPr>
          <p:cNvSpPr/>
          <p:nvPr/>
        </p:nvSpPr>
        <p:spPr>
          <a:xfrm>
            <a:off x="4404536" y="3138522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NaHCO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506A45E-44F8-574D-97D6-058286734B09}"/>
              </a:ext>
            </a:extLst>
          </p:cNvPr>
          <p:cNvSpPr/>
          <p:nvPr/>
        </p:nvSpPr>
        <p:spPr>
          <a:xfrm>
            <a:off x="3923928" y="3570570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Ca(OH)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77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C8D7ECE-273C-E847-9A66-05A15A607479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框图型</a:t>
            </a:r>
          </a:p>
        </p:txBody>
      </p:sp>
      <p:pic>
        <p:nvPicPr>
          <p:cNvPr id="5121" name="图片 26">
            <a:extLst>
              <a:ext uri="{FF2B5EF4-FFF2-40B4-BE49-F238E27FC236}">
                <a16:creationId xmlns:a16="http://schemas.microsoft.com/office/drawing/2014/main" id="{A3D91789-23E6-4340-A765-5024F2BB6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28582" y="2961427"/>
            <a:ext cx="61237" cy="2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DAD9BE7-06F6-DC4B-888A-1564B88F2206}"/>
              </a:ext>
            </a:extLst>
          </p:cNvPr>
          <p:cNvSpPr/>
          <p:nvPr/>
        </p:nvSpPr>
        <p:spPr>
          <a:xfrm>
            <a:off x="251520" y="843558"/>
            <a:ext cx="4131990" cy="3970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2019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哈尔滨）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右图中A、B、C、D、E、F为初中化学常见的六种物质。F是一种黑色粉末,E是密度最小的气体,D是一种常见的液体,A与C可用于配制农药波尔多液(图中用“一”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表示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两种物质能发生反应,用“→”表示两种物质间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转化,部分反应物和生成物及反应条件已略去,图中部分反应需在溶液中进行,物质是溶液的只考虑溶质)。请回答下列问题：</a:t>
            </a:r>
            <a:endParaRPr lang="en-US" altLang="zh-CN" sz="105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(1)分别写出A、B、E、F的化学式</a:t>
            </a:r>
            <a:endParaRPr lang="zh-CN" altLang="zh-CN" sz="105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A:_____ B：_____E：_____ F：_____</a:t>
            </a:r>
            <a:endParaRPr lang="zh-CN" altLang="zh-CN" sz="105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D转化成C的化学方程式为</a:t>
            </a:r>
            <a:endParaRPr lang="zh-CN" altLang="en-US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_____________________________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r>
              <a:rPr lang="zh-CN" altLang="en-US" sz="105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zh-CN" altLang="en-US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ECB19B8-15C6-2849-8897-AE87C3A8CB32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2" b="11413"/>
          <a:stretch/>
        </p:blipFill>
        <p:spPr>
          <a:xfrm>
            <a:off x="4860032" y="1034818"/>
            <a:ext cx="3528392" cy="210504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1F7B8FF-04EF-9F4C-B837-33928518EC2C}"/>
              </a:ext>
            </a:extLst>
          </p:cNvPr>
          <p:cNvSpPr/>
          <p:nvPr/>
        </p:nvSpPr>
        <p:spPr>
          <a:xfrm>
            <a:off x="6406059" y="3139863"/>
            <a:ext cx="436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4E1AAB3-37D4-804B-A140-31A810977F98}"/>
              </a:ext>
            </a:extLst>
          </p:cNvPr>
          <p:cNvSpPr/>
          <p:nvPr/>
        </p:nvSpPr>
        <p:spPr>
          <a:xfrm>
            <a:off x="7524328" y="3139863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O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FF6327E-D994-B443-9FD3-7CEF50E349E9}"/>
              </a:ext>
            </a:extLst>
          </p:cNvPr>
          <p:cNvSpPr/>
          <p:nvPr/>
        </p:nvSpPr>
        <p:spPr>
          <a:xfrm>
            <a:off x="5587823" y="850152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Ca(OH)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E7801CB-C1F1-4F41-93F7-E86E1B93800A}"/>
              </a:ext>
            </a:extLst>
          </p:cNvPr>
          <p:cNvSpPr/>
          <p:nvPr/>
        </p:nvSpPr>
        <p:spPr>
          <a:xfrm>
            <a:off x="7524328" y="1315554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9599772-C961-3544-A41A-F88C5E438AF4}"/>
              </a:ext>
            </a:extLst>
          </p:cNvPr>
          <p:cNvSpPr/>
          <p:nvPr/>
        </p:nvSpPr>
        <p:spPr>
          <a:xfrm>
            <a:off x="4534261" y="1333194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0ED35DCC-A34D-D74B-A52A-5710FDF2DBFB}"/>
              </a:ext>
            </a:extLst>
          </p:cNvPr>
          <p:cNvSpPr/>
          <p:nvPr/>
        </p:nvSpPr>
        <p:spPr bwMode="auto">
          <a:xfrm>
            <a:off x="5030018" y="2767024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12998B2-F1FB-6644-AD82-AC8372D514AF}"/>
              </a:ext>
            </a:extLst>
          </p:cNvPr>
          <p:cNvSpPr/>
          <p:nvPr/>
        </p:nvSpPr>
        <p:spPr>
          <a:xfrm>
            <a:off x="5126873" y="316462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Fe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DF2A3C3A-1C19-AA44-8284-FAC627D2C671}"/>
              </a:ext>
            </a:extLst>
          </p:cNvPr>
          <p:cNvSpPr/>
          <p:nvPr/>
        </p:nvSpPr>
        <p:spPr bwMode="auto">
          <a:xfrm>
            <a:off x="6300192" y="1614896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A576B9E-1125-1845-9592-8846318C8BED}"/>
              </a:ext>
            </a:extLst>
          </p:cNvPr>
          <p:cNvSpPr/>
          <p:nvPr/>
        </p:nvSpPr>
        <p:spPr>
          <a:xfrm>
            <a:off x="6156176" y="1338322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08F4065-1984-104E-9C08-951BDBBDB021}"/>
              </a:ext>
            </a:extLst>
          </p:cNvPr>
          <p:cNvSpPr/>
          <p:nvPr/>
        </p:nvSpPr>
        <p:spPr>
          <a:xfrm>
            <a:off x="949612" y="4378500"/>
            <a:ext cx="2448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zh-CN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O+CaO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endParaRPr lang="zh-CN" altLang="en-US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80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2" grpId="1"/>
      <p:bldP spid="5" grpId="0"/>
      <p:bldP spid="13" grpId="0"/>
      <p:bldP spid="15" grpId="0" animBg="1"/>
      <p:bldP spid="16" grpId="0"/>
      <p:bldP spid="17" grpId="0" animBg="1"/>
      <p:bldP spid="18" grpId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5390" y="-20538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常见的突破口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（八）计算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C8F9A2F-2782-8546-9757-A0FC1EED3C3E}"/>
              </a:ext>
            </a:extLst>
          </p:cNvPr>
          <p:cNvSpPr/>
          <p:nvPr/>
        </p:nvSpPr>
        <p:spPr>
          <a:xfrm>
            <a:off x="1074152" y="1347614"/>
            <a:ext cx="6984776" cy="212090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宋体" panose="02010600030101010101" pitchFamily="2" charset="-122"/>
              </a:rPr>
              <a:t>(1)</a:t>
            </a:r>
            <a:r>
              <a:rPr lang="zh-CN" altLang="en-US" b="0" kern="100" dirty="0">
                <a:latin typeface="+mn-ea"/>
                <a:ea typeface="+mn-ea"/>
                <a:cs typeface="Franklin Gothic Medium" panose="020B0603020102020204" pitchFamily="34" charset="0"/>
              </a:rPr>
              <a:t>常见的相对分子质量：如 </a:t>
            </a:r>
            <a:r>
              <a:rPr lang="en-US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CaCO</a:t>
            </a:r>
            <a:r>
              <a:rPr lang="en-US" altLang="zh-CN" b="0" kern="100" baseline="-25000" dirty="0">
                <a:latin typeface="+mn-ea"/>
                <a:ea typeface="+mn-ea"/>
                <a:cs typeface="Franklin Gothic Medium" panose="020B0603020102020204" pitchFamily="34" charset="0"/>
              </a:rPr>
              <a:t>3</a:t>
            </a:r>
            <a:r>
              <a:rPr lang="en-US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-100</a:t>
            </a:r>
            <a:r>
              <a:rPr lang="zh-CN" altLang="en-US" b="0" kern="100" dirty="0">
                <a:latin typeface="+mn-ea"/>
                <a:ea typeface="+mn-ea"/>
                <a:cs typeface="Franklin Gothic Medium" panose="020B0603020102020204" pitchFamily="34" charset="0"/>
              </a:rPr>
              <a:t>  </a:t>
            </a:r>
            <a:r>
              <a:rPr lang="en-US" altLang="zh-CN" b="0" kern="100" dirty="0">
                <a:latin typeface="+mn-ea"/>
                <a:ea typeface="+mn-ea"/>
                <a:cs typeface="Franklin Gothic Medium" panose="020B0603020102020204" pitchFamily="34" charset="0"/>
              </a:rPr>
              <a:t> </a:t>
            </a:r>
            <a:r>
              <a:rPr lang="en-US" altLang="zh-CN" b="0" kern="100" dirty="0">
                <a:latin typeface="+mn-ea"/>
                <a:cs typeface="Franklin Gothic Medium" panose="020B0603020102020204" pitchFamily="34" charset="0"/>
              </a:rPr>
              <a:t>CaO-56</a:t>
            </a:r>
            <a:r>
              <a:rPr lang="zh-CN" altLang="en-US" b="0" kern="100" dirty="0">
                <a:latin typeface="+mn-ea"/>
                <a:cs typeface="Franklin Gothic Medium" panose="020B0603020102020204" pitchFamily="34" charset="0"/>
              </a:rPr>
              <a:t>等</a:t>
            </a:r>
            <a:endParaRPr lang="en-US" altLang="zh-CN" b="0" kern="100" dirty="0">
              <a:latin typeface="+mn-ea"/>
              <a:ea typeface="+mn-ea"/>
              <a:cs typeface="Franklin Gothic Medium" panose="020B06030201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</a:pPr>
            <a:r>
              <a:rPr lang="zh-CN" altLang="en-US" b="0" u="sng" kern="100" dirty="0">
                <a:latin typeface="+mn-ea"/>
                <a:ea typeface="+mn-ea"/>
                <a:cs typeface="宋体" panose="02010600030101010101" pitchFamily="2" charset="-122"/>
              </a:rPr>
              <a:t>              </a:t>
            </a:r>
            <a:endParaRPr lang="en-US" altLang="zh-CN" b="0" kern="100" dirty="0">
              <a:latin typeface="+mn-ea"/>
              <a:ea typeface="+mn-ea"/>
              <a:cs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cs typeface="宋体" panose="02010600030101010101" pitchFamily="2" charset="-122"/>
              </a:rPr>
              <a:t>(2)</a:t>
            </a:r>
            <a:r>
              <a:rPr lang="zh-CN" altLang="en-US" b="0" kern="100" dirty="0">
                <a:latin typeface="+mn-ea"/>
                <a:ea typeface="+mn-ea"/>
                <a:cs typeface="宋体" panose="02010600030101010101" pitchFamily="2" charset="-122"/>
              </a:rPr>
              <a:t>化合物中各元素的质量比：</a:t>
            </a:r>
            <a:r>
              <a:rPr lang="en-US" altLang="zh-CN" b="0" kern="100" dirty="0">
                <a:latin typeface="+mn-ea"/>
                <a:cs typeface="Franklin Gothic Medium" panose="020B0603020102020204" pitchFamily="34" charset="0"/>
              </a:rPr>
              <a:t>CO</a:t>
            </a:r>
            <a:r>
              <a:rPr lang="en-US" altLang="zh-CN" b="0" kern="100" baseline="-25000" dirty="0">
                <a:latin typeface="+mn-ea"/>
                <a:cs typeface="Franklin Gothic Medium" panose="020B0603020102020204" pitchFamily="34" charset="0"/>
              </a:rPr>
              <a:t>2</a:t>
            </a:r>
            <a:r>
              <a:rPr lang="zh-CN" altLang="en-US" b="0" kern="100" dirty="0">
                <a:latin typeface="+mn-ea"/>
                <a:cs typeface="Franklin Gothic Medium" panose="020B0603020102020204" pitchFamily="34" charset="0"/>
              </a:rPr>
              <a:t>：</a:t>
            </a:r>
            <a:r>
              <a:rPr lang="en-US" altLang="zh-CN" b="0" kern="100" dirty="0">
                <a:latin typeface="+mn-ea"/>
                <a:cs typeface="Franklin Gothic Medium" panose="020B0603020102020204" pitchFamily="34" charset="0"/>
              </a:rPr>
              <a:t>3:8</a:t>
            </a:r>
            <a:r>
              <a:rPr lang="zh-CN" altLang="en-US" b="0" kern="100" dirty="0">
                <a:latin typeface="+mn-ea"/>
                <a:cs typeface="Franklin Gothic Medium" panose="020B0603020102020204" pitchFamily="34" charset="0"/>
              </a:rPr>
              <a:t>   </a:t>
            </a:r>
            <a:r>
              <a:rPr lang="en-US" altLang="zh-CN" b="0" kern="100" dirty="0">
                <a:latin typeface="+mn-ea"/>
                <a:cs typeface="Franklin Gothic Medium" panose="020B0603020102020204" pitchFamily="34" charset="0"/>
              </a:rPr>
              <a:t>CO</a:t>
            </a:r>
            <a:r>
              <a:rPr lang="zh-CN" altLang="en-US" b="0" kern="100" dirty="0">
                <a:latin typeface="+mn-ea"/>
                <a:cs typeface="Franklin Gothic Medium" panose="020B0603020102020204" pitchFamily="34" charset="0"/>
              </a:rPr>
              <a:t>：</a:t>
            </a:r>
            <a:r>
              <a:rPr lang="en-US" altLang="zh-CN" b="0" kern="100" dirty="0">
                <a:latin typeface="+mn-ea"/>
                <a:cs typeface="Franklin Gothic Medium" panose="020B0603020102020204" pitchFamily="34" charset="0"/>
              </a:rPr>
              <a:t>3:4</a:t>
            </a:r>
            <a:r>
              <a:rPr lang="zh-CN" altLang="en-US" b="0" kern="100" dirty="0">
                <a:latin typeface="+mn-ea"/>
                <a:cs typeface="Franklin Gothic Medium" panose="020B0603020102020204" pitchFamily="34" charset="0"/>
              </a:rPr>
              <a:t>   </a:t>
            </a:r>
            <a:r>
              <a:rPr lang="en-US" altLang="zh-CN" b="0" kern="100" dirty="0">
                <a:latin typeface="+mn-ea"/>
                <a:cs typeface="Franklin Gothic Medium" panose="020B0603020102020204" pitchFamily="34" charset="0"/>
              </a:rPr>
              <a:t>SO</a:t>
            </a:r>
            <a:r>
              <a:rPr lang="en-US" altLang="zh-CN" b="0" kern="100" baseline="-25000" dirty="0">
                <a:latin typeface="+mn-ea"/>
                <a:cs typeface="Franklin Gothic Medium" panose="020B0603020102020204" pitchFamily="34" charset="0"/>
              </a:rPr>
              <a:t>2</a:t>
            </a:r>
            <a:r>
              <a:rPr lang="zh-CN" altLang="en-US" b="0" kern="100" dirty="0">
                <a:latin typeface="+mn-ea"/>
                <a:cs typeface="Franklin Gothic Medium" panose="020B0603020102020204" pitchFamily="34" charset="0"/>
              </a:rPr>
              <a:t>：</a:t>
            </a:r>
            <a:r>
              <a:rPr lang="en-US" altLang="zh-CN" b="0" kern="100" dirty="0">
                <a:latin typeface="+mn-ea"/>
                <a:cs typeface="Franklin Gothic Medium" panose="020B0603020102020204" pitchFamily="34" charset="0"/>
              </a:rPr>
              <a:t>1:1</a:t>
            </a:r>
            <a:r>
              <a:rPr lang="zh-CN" altLang="en-US" b="0" kern="100" dirty="0">
                <a:latin typeface="+mn-ea"/>
                <a:cs typeface="Franklin Gothic Medium" panose="020B0603020102020204" pitchFamily="34" charset="0"/>
              </a:rPr>
              <a:t>等</a:t>
            </a:r>
            <a:endParaRPr lang="en-US" altLang="zh-CN" b="0" kern="100" dirty="0">
              <a:latin typeface="+mn-ea"/>
              <a:ea typeface="+mn-ea"/>
              <a:cs typeface="Franklin Gothic Medium" panose="020B060302010202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endParaRPr lang="en-US" altLang="zh-CN" b="0" kern="100" dirty="0">
              <a:latin typeface="+mn-ea"/>
              <a:ea typeface="+mn-ea"/>
              <a:cs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5C0000"/>
              </a:buClr>
              <a:buFont typeface="Wingdings" panose="05000000000000000000" pitchFamily="2" charset="2"/>
              <a:buChar char="u"/>
            </a:pPr>
            <a:r>
              <a:rPr lang="en-US" altLang="zh-CN" b="0" kern="100" dirty="0">
                <a:latin typeface="+mn-ea"/>
                <a:ea typeface="+mn-ea"/>
                <a:cs typeface="宋体" panose="02010600030101010101" pitchFamily="2" charset="-122"/>
              </a:rPr>
              <a:t>(3)</a:t>
            </a:r>
            <a:r>
              <a:rPr lang="zh-CN" altLang="en-US" b="0" kern="100" dirty="0">
                <a:latin typeface="+mn-ea"/>
                <a:ea typeface="+mn-ea"/>
                <a:cs typeface="宋体" panose="02010600030101010101" pitchFamily="2" charset="-122"/>
              </a:rPr>
              <a:t>通过已知反应物或生成物的质量，计算得出混合物中的成分。</a:t>
            </a:r>
            <a:endParaRPr lang="zh-CN" altLang="zh-CN" b="0" kern="1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2808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40882"/>
            <a:ext cx="3142514" cy="171078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38453" y="627534"/>
            <a:ext cx="4176464" cy="42473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2018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十堰）A～F是初中化学常见的物质，已知A、B、C、D、E是五种不同类别的物质，A是空气中含有的一种气体，E是地壳中含量最多的金属元素组成的单质，F中各元素质量比为2：1：2，六种物质之间的反应与转化关系均为初中化学常见的化学反应，图中“﹣”表示相连的物质能相互反应，“→”表示一种物质转化成另一种物质（部分反应物、生成物及反应条件已略去）请回答下列问题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itchFamily="2" charset="2"/>
              </a:rPr>
              <a:t>:(1)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物质的化学式_____。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(2)A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反应的化学方程式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(3)E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反应的化学方程式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7514633" y="1284898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53490" y="91556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49324" y="379038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左大括号 8"/>
          <p:cNvSpPr/>
          <p:nvPr/>
        </p:nvSpPr>
        <p:spPr bwMode="auto">
          <a:xfrm>
            <a:off x="5292080" y="3368808"/>
            <a:ext cx="45719" cy="1078939"/>
          </a:xfrm>
          <a:prstGeom prst="lef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37799" y="3219822"/>
            <a:ext cx="87716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+mn-ea"/>
                <a:ea typeface="+mn-ea"/>
              </a:rPr>
              <a:t>氧气</a:t>
            </a:r>
            <a:endParaRPr lang="en-US" altLang="zh-CN" dirty="0">
              <a:solidFill>
                <a:srgbClr val="FF0000"/>
              </a:solidFill>
              <a:latin typeface="+mn-ea"/>
              <a:ea typeface="+mn-ea"/>
            </a:endParaRPr>
          </a:p>
          <a:p>
            <a:endParaRPr lang="en-US" altLang="zh-CN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latin typeface="+mn-ea"/>
                <a:ea typeface="+mn-ea"/>
              </a:rPr>
              <a:t>酸</a:t>
            </a:r>
            <a:endParaRPr lang="en-US" altLang="zh-CN" dirty="0">
              <a:solidFill>
                <a:srgbClr val="FF0000"/>
              </a:solidFill>
              <a:latin typeface="+mn-ea"/>
              <a:ea typeface="+mn-ea"/>
            </a:endParaRPr>
          </a:p>
          <a:p>
            <a:endParaRPr lang="en-US" altLang="zh-CN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latin typeface="+mn-ea"/>
                <a:ea typeface="+mn-ea"/>
              </a:rPr>
              <a:t>盐溶液</a:t>
            </a:r>
            <a:endParaRPr lang="en-US" altLang="zh-CN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7524328" y="2355726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80312" y="2787774"/>
            <a:ext cx="910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CuSO</a:t>
            </a:r>
            <a:r>
              <a:rPr lang="en-US" altLang="zh-CN" baseline="-25000" dirty="0">
                <a:solidFill>
                  <a:srgbClr val="FF0000"/>
                </a:solidFill>
              </a:rPr>
              <a:t>4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71B9343-0A6E-1B41-8AD2-DF0927DFFD94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框图型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0A7D254-3C38-0749-9C6E-AA30C7A94465}"/>
              </a:ext>
            </a:extLst>
          </p:cNvPr>
          <p:cNvSpPr/>
          <p:nvPr/>
        </p:nvSpPr>
        <p:spPr>
          <a:xfrm>
            <a:off x="6381248" y="1553030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SO</a:t>
            </a:r>
            <a:r>
              <a:rPr lang="en-US" altLang="zh-CN" baseline="-25000" dirty="0">
                <a:solidFill>
                  <a:srgbClr val="FF0000"/>
                </a:solidFill>
              </a:rPr>
              <a:t>4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C134C0F-C626-9246-8AB4-B18D5FA7D0F7}"/>
              </a:ext>
            </a:extLst>
          </p:cNvPr>
          <p:cNvSpPr/>
          <p:nvPr/>
        </p:nvSpPr>
        <p:spPr>
          <a:xfrm>
            <a:off x="5455853" y="1553030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9F553DC-EA6D-6847-BCEF-2B8837B691C1}"/>
              </a:ext>
            </a:extLst>
          </p:cNvPr>
          <p:cNvSpPr/>
          <p:nvPr/>
        </p:nvSpPr>
        <p:spPr>
          <a:xfrm>
            <a:off x="4774893" y="956216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EDEE06E-EC86-3A40-85AC-48DBBE70FB92}"/>
              </a:ext>
            </a:extLst>
          </p:cNvPr>
          <p:cNvSpPr/>
          <p:nvPr/>
        </p:nvSpPr>
        <p:spPr>
          <a:xfrm>
            <a:off x="4680290" y="2671417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9B20908-AF79-FF44-A6FA-202C116A4BD6}"/>
              </a:ext>
            </a:extLst>
          </p:cNvPr>
          <p:cNvGrpSpPr/>
          <p:nvPr/>
        </p:nvGrpSpPr>
        <p:grpSpPr>
          <a:xfrm>
            <a:off x="395536" y="3867894"/>
            <a:ext cx="4176464" cy="738664"/>
            <a:chOff x="3032668" y="4659024"/>
            <a:chExt cx="4176464" cy="738664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CE7F73F-C21D-EC43-9FF2-55983F5505AE}"/>
                </a:ext>
              </a:extLst>
            </p:cNvPr>
            <p:cNvSpPr/>
            <p:nvPr/>
          </p:nvSpPr>
          <p:spPr>
            <a:xfrm>
              <a:off x="3032668" y="4659024"/>
              <a:ext cx="417646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+Ca(OH)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           </a:t>
              </a:r>
              <a:r>
                <a:rPr lang="en-US" altLang="zh-CN" dirty="0">
                  <a:solidFill>
                    <a:srgbClr val="FF0000"/>
                  </a:solidFill>
                </a:rPr>
                <a:t>CaCO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3  </a:t>
              </a:r>
              <a:r>
                <a:rPr lang="en-US" altLang="zh-CN" dirty="0">
                  <a:solidFill>
                    <a:srgbClr val="FF0000"/>
                  </a:solidFill>
                </a:rPr>
                <a:t>+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endParaRPr lang="zh-CN" altLang="en-US" baseline="-25000" dirty="0">
                <a:solidFill>
                  <a:srgbClr val="FF0000"/>
                </a:solidFill>
              </a:endParaRPr>
            </a:p>
            <a:p>
              <a:endParaRPr lang="zh-CN" altLang="en-US" baseline="-25000" dirty="0">
                <a:solidFill>
                  <a:srgbClr val="FF0000"/>
                </a:solidFill>
              </a:endParaRPr>
            </a:p>
          </p:txBody>
        </p:sp>
        <p:cxnSp>
          <p:nvCxnSpPr>
            <p:cNvPr id="19" name="直接连接符 20">
              <a:extLst>
                <a:ext uri="{FF2B5EF4-FFF2-40B4-BE49-F238E27FC236}">
                  <a16:creationId xmlns:a16="http://schemas.microsoft.com/office/drawing/2014/main" id="{F2AB18A1-56C8-B447-98D6-01D91ED14512}"/>
                </a:ext>
              </a:extLst>
            </p:cNvPr>
            <p:cNvCxnSpPr/>
            <p:nvPr/>
          </p:nvCxnSpPr>
          <p:spPr bwMode="auto">
            <a:xfrm>
              <a:off x="4544836" y="4803998"/>
              <a:ext cx="57606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直接连接符 21">
              <a:extLst>
                <a:ext uri="{FF2B5EF4-FFF2-40B4-BE49-F238E27FC236}">
                  <a16:creationId xmlns:a16="http://schemas.microsoft.com/office/drawing/2014/main" id="{1B885E3C-4446-7B4B-AF02-EC3172F85DFE}"/>
                </a:ext>
              </a:extLst>
            </p:cNvPr>
            <p:cNvCxnSpPr/>
            <p:nvPr/>
          </p:nvCxnSpPr>
          <p:spPr bwMode="auto">
            <a:xfrm>
              <a:off x="4544836" y="4876006"/>
              <a:ext cx="57606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直接箭头连接符 22">
              <a:extLst>
                <a:ext uri="{FF2B5EF4-FFF2-40B4-BE49-F238E27FC236}">
                  <a16:creationId xmlns:a16="http://schemas.microsoft.com/office/drawing/2014/main" id="{FE25CE15-73D6-2E40-8740-8E56A21B86F5}"/>
                </a:ext>
              </a:extLst>
            </p:cNvPr>
            <p:cNvCxnSpPr/>
            <p:nvPr/>
          </p:nvCxnSpPr>
          <p:spPr bwMode="auto">
            <a:xfrm>
              <a:off x="6012160" y="4731990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28A49B3-8692-EC4C-AEDD-8EE1532D86BD}"/>
              </a:ext>
            </a:extLst>
          </p:cNvPr>
          <p:cNvGrpSpPr/>
          <p:nvPr/>
        </p:nvGrpSpPr>
        <p:grpSpPr>
          <a:xfrm>
            <a:off x="395536" y="4428070"/>
            <a:ext cx="4176464" cy="553998"/>
            <a:chOff x="395536" y="4428070"/>
            <a:chExt cx="4176464" cy="553998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CB602CA5-6AD3-3542-9CA7-D984406C46E6}"/>
                </a:ext>
              </a:extLst>
            </p:cNvPr>
            <p:cNvSpPr/>
            <p:nvPr/>
          </p:nvSpPr>
          <p:spPr>
            <a:xfrm>
              <a:off x="395536" y="4428070"/>
              <a:ext cx="417646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2Al</a:t>
              </a: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dirty="0">
                  <a:solidFill>
                    <a:srgbClr val="FF0000"/>
                  </a:solidFill>
                </a:rPr>
                <a:t>CuSO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4             </a:t>
              </a:r>
              <a:r>
                <a:rPr lang="zh-CN" altLang="en-US" dirty="0">
                  <a:solidFill>
                    <a:srgbClr val="FF0000"/>
                  </a:solidFill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dirty="0">
                  <a:solidFill>
                    <a:srgbClr val="FF0000"/>
                  </a:solidFill>
                </a:rPr>
                <a:t>SO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4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dirty="0">
                  <a:solidFill>
                    <a:srgbClr val="FF0000"/>
                  </a:solidFill>
                </a:rPr>
                <a:t>Cu</a:t>
              </a: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baseline="-25000" dirty="0">
                <a:solidFill>
                  <a:srgbClr val="FF0000"/>
                </a:solidFill>
              </a:endParaRPr>
            </a:p>
            <a:p>
              <a:endPara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3" name="直接连接符 20">
              <a:extLst>
                <a:ext uri="{FF2B5EF4-FFF2-40B4-BE49-F238E27FC236}">
                  <a16:creationId xmlns:a16="http://schemas.microsoft.com/office/drawing/2014/main" id="{19A0E1B3-BD08-9541-9113-3EE312988F4C}"/>
                </a:ext>
              </a:extLst>
            </p:cNvPr>
            <p:cNvCxnSpPr/>
            <p:nvPr/>
          </p:nvCxnSpPr>
          <p:spPr bwMode="auto">
            <a:xfrm>
              <a:off x="1907704" y="4587974"/>
              <a:ext cx="57606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直接连接符 21">
              <a:extLst>
                <a:ext uri="{FF2B5EF4-FFF2-40B4-BE49-F238E27FC236}">
                  <a16:creationId xmlns:a16="http://schemas.microsoft.com/office/drawing/2014/main" id="{6DDE529A-CF45-9E44-A5A6-541E6B2DBCE7}"/>
                </a:ext>
              </a:extLst>
            </p:cNvPr>
            <p:cNvCxnSpPr/>
            <p:nvPr/>
          </p:nvCxnSpPr>
          <p:spPr bwMode="auto">
            <a:xfrm>
              <a:off x="1907704" y="4659982"/>
              <a:ext cx="57606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64450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/>
      <p:bldP spid="11" grpId="0" animBg="1"/>
      <p:bldP spid="12" grpId="0"/>
      <p:bldP spid="14" grpId="0"/>
      <p:bldP spid="3" grpId="0"/>
      <p:bldP spid="15" grpId="0"/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20538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流程图型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4030" y="691632"/>
            <a:ext cx="3121433" cy="42473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2018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天津）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某固体粉末可能含有碳酸钙、氧化铜、氧化铁、木炭粉中的几种，取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mg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该固体粉末按下列流程进行实验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本流程涉及到的反应均为初中化学常见的反应，且各步均恰好完全反应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。下列说法中正确的是（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</a:t>
            </a:r>
          </a:p>
          <a:p>
            <a:pPr fontAlgn="ctr"/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溶液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中只含一种溶质</a:t>
            </a:r>
          </a:p>
          <a:p>
            <a:pPr fontAlgn="ctr"/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原固体粉末中可能含有碳酸钙</a:t>
            </a:r>
          </a:p>
          <a:p>
            <a:pPr fontAlgn="ctr"/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白色沉淀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一定是碳酸钙，气体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一定是氢气</a:t>
            </a:r>
          </a:p>
          <a:p>
            <a:pPr fontAlgn="ctr"/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原固体粉末中一定没有氧化铜，一定含有碳酸钙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A3DF1ACB-E304-D441-BE72-9D33DFD7C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876" y="982790"/>
            <a:ext cx="5660124" cy="122892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CA5BB6CA-E80E-6749-A21B-DCBA533A2328}"/>
              </a:ext>
            </a:extLst>
          </p:cNvPr>
          <p:cNvSpPr/>
          <p:nvPr/>
        </p:nvSpPr>
        <p:spPr>
          <a:xfrm>
            <a:off x="4283968" y="539991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dirty="0" err="1">
                <a:solidFill>
                  <a:srgbClr val="FF0000"/>
                </a:solidFill>
              </a:rPr>
              <a:t>u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1D6DAFC-9DAA-E04D-882B-A44F816D527C}"/>
              </a:ext>
            </a:extLst>
          </p:cNvPr>
          <p:cNvGrpSpPr/>
          <p:nvPr/>
        </p:nvGrpSpPr>
        <p:grpSpPr>
          <a:xfrm>
            <a:off x="4143484" y="2065415"/>
            <a:ext cx="3017272" cy="649834"/>
            <a:chOff x="5799668" y="4539184"/>
            <a:chExt cx="3017272" cy="64983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76DF053-3665-4343-9BA6-0E5362F23AF8}"/>
                </a:ext>
              </a:extLst>
            </p:cNvPr>
            <p:cNvSpPr/>
            <p:nvPr/>
          </p:nvSpPr>
          <p:spPr>
            <a:xfrm>
              <a:off x="5799668" y="4635020"/>
              <a:ext cx="301727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CaCO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3 ======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  <a:r>
                <a:rPr lang="en-US" altLang="zh-CN" dirty="0" err="1">
                  <a:solidFill>
                    <a:srgbClr val="FF0000"/>
                  </a:solidFill>
                </a:rPr>
                <a:t>CaO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  </a:t>
              </a:r>
              <a:r>
                <a:rPr lang="en-US" altLang="zh-CN" dirty="0">
                  <a:solidFill>
                    <a:srgbClr val="FF0000"/>
                  </a:solidFill>
                </a:rPr>
                <a:t>+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↑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endParaRPr lang="zh-CN" altLang="en-US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2DBA430D-C803-104C-83CA-53355D87A22B}"/>
                </a:ext>
              </a:extLst>
            </p:cNvPr>
            <p:cNvSpPr txBox="1"/>
            <p:nvPr/>
          </p:nvSpPr>
          <p:spPr>
            <a:xfrm>
              <a:off x="6623495" y="4539184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</a:rPr>
                <a:t>高温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C2FB81F0-8CA3-034B-90F0-94E9C11F9E70}"/>
              </a:ext>
            </a:extLst>
          </p:cNvPr>
          <p:cNvGrpSpPr/>
          <p:nvPr/>
        </p:nvGrpSpPr>
        <p:grpSpPr>
          <a:xfrm>
            <a:off x="3889350" y="2548213"/>
            <a:ext cx="3202930" cy="442452"/>
            <a:chOff x="593537" y="4505562"/>
            <a:chExt cx="3202930" cy="442452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F5EF6315-6B34-E743-9670-679C8901AA18}"/>
                </a:ext>
              </a:extLst>
            </p:cNvPr>
            <p:cNvSpPr/>
            <p:nvPr/>
          </p:nvSpPr>
          <p:spPr>
            <a:xfrm>
              <a:off x="593537" y="4578682"/>
              <a:ext cx="320293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C + 2CuO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 ======= </a:t>
              </a:r>
              <a:r>
                <a:rPr lang="en-US" altLang="zh-CN" dirty="0">
                  <a:solidFill>
                    <a:srgbClr val="FF0000"/>
                  </a:solidFill>
                </a:rPr>
                <a:t>2Cu + CO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</a:rPr>
                <a:t> </a:t>
              </a:r>
              <a:endParaRPr lang="zh-CN" altLang="en-US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D489F62-058B-4E4D-A7E6-9A70C1780836}"/>
                </a:ext>
              </a:extLst>
            </p:cNvPr>
            <p:cNvSpPr txBox="1"/>
            <p:nvPr/>
          </p:nvSpPr>
          <p:spPr>
            <a:xfrm>
              <a:off x="1729856" y="4505562"/>
              <a:ext cx="679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</a:rPr>
                <a:t>高温</a:t>
              </a:r>
            </a:p>
          </p:txBody>
        </p:sp>
        <p:cxnSp>
          <p:nvCxnSpPr>
            <p:cNvPr id="34" name="直线箭头连接符 33">
              <a:extLst>
                <a:ext uri="{FF2B5EF4-FFF2-40B4-BE49-F238E27FC236}">
                  <a16:creationId xmlns:a16="http://schemas.microsoft.com/office/drawing/2014/main" id="{CC5406CC-4BA9-2343-A1CE-2388FFBBBE44}"/>
                </a:ext>
              </a:extLst>
            </p:cNvPr>
            <p:cNvCxnSpPr/>
            <p:nvPr/>
          </p:nvCxnSpPr>
          <p:spPr bwMode="auto">
            <a:xfrm flipV="1">
              <a:off x="3635896" y="4610040"/>
              <a:ext cx="0" cy="26596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9E1D7F72-ED86-6247-A1F2-D01B019E14D1}"/>
              </a:ext>
            </a:extLst>
          </p:cNvPr>
          <p:cNvGrpSpPr/>
          <p:nvPr/>
        </p:nvGrpSpPr>
        <p:grpSpPr>
          <a:xfrm>
            <a:off x="3673326" y="2921386"/>
            <a:ext cx="3418954" cy="442452"/>
            <a:chOff x="593537" y="4505562"/>
            <a:chExt cx="3202930" cy="442452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8FF5A4F4-5EBF-DE42-8978-F18DD6F4CCFC}"/>
                </a:ext>
              </a:extLst>
            </p:cNvPr>
            <p:cNvSpPr/>
            <p:nvPr/>
          </p:nvSpPr>
          <p:spPr>
            <a:xfrm>
              <a:off x="593537" y="4578682"/>
              <a:ext cx="320293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3C + 2Fe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</a:rPr>
                <a:t>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3 ======= </a:t>
              </a:r>
              <a:r>
                <a:rPr lang="en-US" altLang="zh-CN" dirty="0">
                  <a:solidFill>
                    <a:srgbClr val="FF0000"/>
                  </a:solidFill>
                </a:rPr>
                <a:t>4Fe + 3CO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</a:rPr>
                <a:t> </a:t>
              </a:r>
              <a:endParaRPr lang="zh-CN" altLang="en-US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A5EF2AF-3068-4145-8146-7BABE6F24F56}"/>
                </a:ext>
              </a:extLst>
            </p:cNvPr>
            <p:cNvSpPr txBox="1"/>
            <p:nvPr/>
          </p:nvSpPr>
          <p:spPr>
            <a:xfrm>
              <a:off x="1902997" y="4505562"/>
              <a:ext cx="679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</a:rPr>
                <a:t>高温</a:t>
              </a:r>
            </a:p>
          </p:txBody>
        </p:sp>
        <p:cxnSp>
          <p:nvCxnSpPr>
            <p:cNvPr id="38" name="直线箭头连接符 37">
              <a:extLst>
                <a:ext uri="{FF2B5EF4-FFF2-40B4-BE49-F238E27FC236}">
                  <a16:creationId xmlns:a16="http://schemas.microsoft.com/office/drawing/2014/main" id="{AE598323-6020-B848-825C-3E765A405E5F}"/>
                </a:ext>
              </a:extLst>
            </p:cNvPr>
            <p:cNvCxnSpPr/>
            <p:nvPr/>
          </p:nvCxnSpPr>
          <p:spPr bwMode="auto">
            <a:xfrm flipV="1">
              <a:off x="3729009" y="4610040"/>
              <a:ext cx="0" cy="26596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2148A01F-8D26-D64A-8C48-47642F8E4C55}"/>
              </a:ext>
            </a:extLst>
          </p:cNvPr>
          <p:cNvCxnSpPr/>
          <p:nvPr/>
        </p:nvCxnSpPr>
        <p:spPr bwMode="auto">
          <a:xfrm>
            <a:off x="5796136" y="2621333"/>
            <a:ext cx="360040" cy="36933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5718E42F-8277-8242-91FF-8AFFB1C25DC0}"/>
              </a:ext>
            </a:extLst>
          </p:cNvPr>
          <p:cNvCxnSpPr/>
          <p:nvPr/>
        </p:nvCxnSpPr>
        <p:spPr bwMode="auto">
          <a:xfrm>
            <a:off x="5292080" y="555526"/>
            <a:ext cx="360040" cy="36933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32A62F9-9F9A-9343-9E61-31C81830C176}"/>
              </a:ext>
            </a:extLst>
          </p:cNvPr>
          <p:cNvGrpSpPr/>
          <p:nvPr/>
        </p:nvGrpSpPr>
        <p:grpSpPr>
          <a:xfrm>
            <a:off x="7169651" y="3025864"/>
            <a:ext cx="354677" cy="311684"/>
            <a:chOff x="3779912" y="975821"/>
            <a:chExt cx="432048" cy="342896"/>
          </a:xfrm>
        </p:grpSpPr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9AAABADB-A5D0-6C4A-9D3A-EE23E95E505B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1E8703F5-16A1-8742-876A-041FE599A7CC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63C8250-EB1A-1C43-BC42-27B0FDEB5CF0}"/>
              </a:ext>
            </a:extLst>
          </p:cNvPr>
          <p:cNvGrpSpPr/>
          <p:nvPr/>
        </p:nvGrpSpPr>
        <p:grpSpPr>
          <a:xfrm>
            <a:off x="6122853" y="755189"/>
            <a:ext cx="354677" cy="311684"/>
            <a:chOff x="3779912" y="975821"/>
            <a:chExt cx="432048" cy="342896"/>
          </a:xfrm>
        </p:grpSpPr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FF22DFA3-890D-3545-8BD6-BD69CB4372CA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EB80B511-F786-4042-B411-033115639B06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6F3986EA-256E-0146-8B2A-7A8D4EB97FC8}"/>
              </a:ext>
            </a:extLst>
          </p:cNvPr>
          <p:cNvGrpSpPr/>
          <p:nvPr/>
        </p:nvGrpSpPr>
        <p:grpSpPr>
          <a:xfrm>
            <a:off x="6665595" y="747898"/>
            <a:ext cx="354677" cy="311684"/>
            <a:chOff x="3779912" y="975821"/>
            <a:chExt cx="432048" cy="342896"/>
          </a:xfrm>
        </p:grpSpPr>
        <p:cxnSp>
          <p:nvCxnSpPr>
            <p:cNvPr id="49" name="直线连接符 48">
              <a:extLst>
                <a:ext uri="{FF2B5EF4-FFF2-40B4-BE49-F238E27FC236}">
                  <a16:creationId xmlns:a16="http://schemas.microsoft.com/office/drawing/2014/main" id="{C2CCA762-98ED-264A-86AE-9D86BC6516B4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直线连接符 49">
              <a:extLst>
                <a:ext uri="{FF2B5EF4-FFF2-40B4-BE49-F238E27FC236}">
                  <a16:creationId xmlns:a16="http://schemas.microsoft.com/office/drawing/2014/main" id="{3194936C-C286-E74B-A0FF-F9F99F7B8AD5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526B9165-1CB1-3B4C-BE93-C1837131003E}"/>
              </a:ext>
            </a:extLst>
          </p:cNvPr>
          <p:cNvGrpSpPr/>
          <p:nvPr/>
        </p:nvGrpSpPr>
        <p:grpSpPr>
          <a:xfrm>
            <a:off x="3245463" y="3363838"/>
            <a:ext cx="3052439" cy="369332"/>
            <a:chOff x="3716196" y="3576468"/>
            <a:chExt cx="3052439" cy="369332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3A2E10E-D977-0240-9C2E-6462DD0FB9B2}"/>
                </a:ext>
              </a:extLst>
            </p:cNvPr>
            <p:cNvSpPr/>
            <p:nvPr/>
          </p:nvSpPr>
          <p:spPr>
            <a:xfrm>
              <a:off x="3716196" y="3576468"/>
              <a:ext cx="30524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Fe</a:t>
              </a:r>
              <a:r>
                <a:rPr lang="zh-CN" altLang="en-US" dirty="0">
                  <a:solidFill>
                    <a:srgbClr val="FF0000"/>
                  </a:solidFill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</a:rPr>
                <a:t>+</a:t>
              </a:r>
              <a:r>
                <a:rPr lang="zh-CN" altLang="en-US" dirty="0">
                  <a:solidFill>
                    <a:srgbClr val="FF0000"/>
                  </a:solidFill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</a:rPr>
                <a:t>2HCl</a:t>
              </a:r>
              <a:r>
                <a:rPr lang="zh-CN" altLang="en-US" dirty="0">
                  <a:solidFill>
                    <a:srgbClr val="FF0000"/>
                  </a:solidFill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</a:rPr>
                <a:t>====</a:t>
              </a:r>
              <a:r>
                <a:rPr lang="zh-CN" altLang="en-US" dirty="0">
                  <a:solidFill>
                    <a:srgbClr val="FF0000"/>
                  </a:solidFill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</a:rPr>
                <a:t>FeCl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zh-CN" altLang="en-US" dirty="0">
                  <a:solidFill>
                    <a:srgbClr val="FF0000"/>
                  </a:solidFill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</a:rPr>
                <a:t>+</a:t>
              </a:r>
              <a:r>
                <a:rPr lang="zh-CN" altLang="en-US" dirty="0">
                  <a:solidFill>
                    <a:srgbClr val="FF0000"/>
                  </a:solidFill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</a:rPr>
                <a:t>H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zh-CN" altLang="en-US" baseline="-25000" dirty="0">
                  <a:solidFill>
                    <a:srgbClr val="FF0000"/>
                  </a:solidFill>
                </a:rPr>
                <a:t> </a:t>
              </a:r>
              <a:endParaRPr lang="zh-CN" altLang="en-US" dirty="0"/>
            </a:p>
          </p:txBody>
        </p:sp>
        <p:cxnSp>
          <p:nvCxnSpPr>
            <p:cNvPr id="52" name="直线箭头连接符 51">
              <a:extLst>
                <a:ext uri="{FF2B5EF4-FFF2-40B4-BE49-F238E27FC236}">
                  <a16:creationId xmlns:a16="http://schemas.microsoft.com/office/drawing/2014/main" id="{B5267820-0574-3D42-B249-DEEDA84E1705}"/>
                </a:ext>
              </a:extLst>
            </p:cNvPr>
            <p:cNvCxnSpPr/>
            <p:nvPr/>
          </p:nvCxnSpPr>
          <p:spPr bwMode="auto">
            <a:xfrm flipV="1">
              <a:off x="6665595" y="3628151"/>
              <a:ext cx="0" cy="26596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55" name="矩形 54">
            <a:extLst>
              <a:ext uri="{FF2B5EF4-FFF2-40B4-BE49-F238E27FC236}">
                <a16:creationId xmlns:a16="http://schemas.microsoft.com/office/drawing/2014/main" id="{0D970BE4-243A-B742-B7AF-DDE79B61238C}"/>
              </a:ext>
            </a:extLst>
          </p:cNvPr>
          <p:cNvSpPr/>
          <p:nvPr/>
        </p:nvSpPr>
        <p:spPr>
          <a:xfrm>
            <a:off x="3266908" y="4126299"/>
            <a:ext cx="3398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CaO</a:t>
            </a:r>
            <a:r>
              <a:rPr lang="en-US" altLang="zh-CN" dirty="0">
                <a:solidFill>
                  <a:srgbClr val="FF0000"/>
                </a:solidFill>
              </a:rPr>
              <a:t>+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2HCl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====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CaCl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+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O</a:t>
            </a:r>
            <a:r>
              <a:rPr lang="zh-CN" altLang="en-US" baseline="-25000" dirty="0">
                <a:solidFill>
                  <a:srgbClr val="FF0000"/>
                </a:solidFill>
              </a:rPr>
              <a:t> 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0B1E4B4-1855-BA4D-A584-5903065A22B6}"/>
              </a:ext>
            </a:extLst>
          </p:cNvPr>
          <p:cNvSpPr txBox="1"/>
          <p:nvPr/>
        </p:nvSpPr>
        <p:spPr>
          <a:xfrm>
            <a:off x="3266908" y="3622243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56</a:t>
            </a:r>
            <a:r>
              <a:rPr kumimoji="1" lang="zh-CN" altLang="en-US" sz="1400" dirty="0"/>
              <a:t>         </a:t>
            </a:r>
            <a:r>
              <a:rPr kumimoji="1" lang="en-US" altLang="zh-CN" sz="1400" dirty="0"/>
              <a:t>73</a:t>
            </a:r>
            <a:endParaRPr kumimoji="1" lang="zh-CN" altLang="en-US" sz="1400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CFFF20D3-449A-5A47-9BF8-E2E308EC88D6}"/>
              </a:ext>
            </a:extLst>
          </p:cNvPr>
          <p:cNvSpPr txBox="1"/>
          <p:nvPr/>
        </p:nvSpPr>
        <p:spPr>
          <a:xfrm>
            <a:off x="6663235" y="3452759"/>
            <a:ext cx="1901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100g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X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7.3%=7.3g</a:t>
            </a:r>
            <a:endParaRPr kumimoji="1" lang="zh-CN" altLang="en-US" sz="1600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38401D9A-F68C-394A-94E6-4502005E6417}"/>
              </a:ext>
            </a:extLst>
          </p:cNvPr>
          <p:cNvSpPr txBox="1"/>
          <p:nvPr/>
        </p:nvSpPr>
        <p:spPr>
          <a:xfrm>
            <a:off x="3245464" y="3828533"/>
            <a:ext cx="1470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X=5.6g</a:t>
            </a:r>
            <a:r>
              <a:rPr kumimoji="1" lang="zh-CN" altLang="en-US" sz="1400" dirty="0"/>
              <a:t>  </a:t>
            </a:r>
            <a:r>
              <a:rPr kumimoji="1" lang="en-US" altLang="zh-CN" sz="1400" dirty="0"/>
              <a:t>7.3g</a:t>
            </a:r>
            <a:endParaRPr kumimoji="1" lang="zh-CN" altLang="en-US" sz="1400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9BE0AB8-E4CA-C64A-B3BA-A320C5F4DC18}"/>
              </a:ext>
            </a:extLst>
          </p:cNvPr>
          <p:cNvSpPr txBox="1"/>
          <p:nvPr/>
        </p:nvSpPr>
        <p:spPr>
          <a:xfrm>
            <a:off x="3419308" y="4424213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56</a:t>
            </a:r>
            <a:r>
              <a:rPr kumimoji="1" lang="zh-CN" altLang="en-US" sz="1400" dirty="0"/>
              <a:t>         </a:t>
            </a:r>
            <a:r>
              <a:rPr kumimoji="1" lang="en-US" altLang="zh-CN" sz="1400" dirty="0"/>
              <a:t>73</a:t>
            </a:r>
            <a:endParaRPr kumimoji="1" lang="zh-CN" altLang="en-US" sz="1400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08D91C12-D06F-184F-A099-56375967B52E}"/>
              </a:ext>
            </a:extLst>
          </p:cNvPr>
          <p:cNvSpPr txBox="1"/>
          <p:nvPr/>
        </p:nvSpPr>
        <p:spPr>
          <a:xfrm>
            <a:off x="3347864" y="4640237"/>
            <a:ext cx="1470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y=5.6g</a:t>
            </a:r>
            <a:r>
              <a:rPr kumimoji="1" lang="zh-CN" altLang="en-US" sz="1400" dirty="0"/>
              <a:t>   </a:t>
            </a:r>
            <a:r>
              <a:rPr kumimoji="1" lang="en-US" altLang="zh-CN" sz="1400" dirty="0"/>
              <a:t>7.3g</a:t>
            </a:r>
            <a:endParaRPr kumimoji="1" lang="zh-CN" altLang="en-US" sz="1400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C7B51CF2-B622-974E-9CB3-2752227FC93A}"/>
              </a:ext>
            </a:extLst>
          </p:cNvPr>
          <p:cNvSpPr txBox="1"/>
          <p:nvPr/>
        </p:nvSpPr>
        <p:spPr>
          <a:xfrm>
            <a:off x="4844484" y="4553618"/>
            <a:ext cx="646331" cy="276999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0000FF"/>
                </a:solidFill>
              </a:rPr>
              <a:t>可能有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BEEE45E-EDE6-EF41-9BE7-86D9F889E4FA}"/>
              </a:ext>
            </a:extLst>
          </p:cNvPr>
          <p:cNvSpPr txBox="1"/>
          <p:nvPr/>
        </p:nvSpPr>
        <p:spPr>
          <a:xfrm>
            <a:off x="4355976" y="834266"/>
            <a:ext cx="646331" cy="276999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0000FF"/>
                </a:solidFill>
              </a:rPr>
              <a:t>可能有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3B6BF741-3AA0-1F45-B953-A22F78942877}"/>
              </a:ext>
            </a:extLst>
          </p:cNvPr>
          <p:cNvSpPr/>
          <p:nvPr/>
        </p:nvSpPr>
        <p:spPr>
          <a:xfrm>
            <a:off x="2201842" y="2652691"/>
            <a:ext cx="518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BC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695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5" grpId="0"/>
      <p:bldP spid="53" grpId="0"/>
      <p:bldP spid="57" grpId="0"/>
      <p:bldP spid="58" grpId="0"/>
      <p:bldP spid="60" grpId="0"/>
      <p:bldP spid="61" grpId="0"/>
      <p:bldP spid="59" grpId="0" animBg="1"/>
      <p:bldP spid="66" grpId="0" animBg="1"/>
      <p:bldP spid="6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" y="-20538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 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流程图型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 rot="10800000" flipV="1">
            <a:off x="96400" y="808859"/>
            <a:ext cx="3530167" cy="40318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6700"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rtl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indent="0"/>
            <a:r>
              <a:rPr lang="zh-CN" altLang="en-US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2019</a:t>
            </a:r>
            <a:r>
              <a:rPr lang="zh-CN" altLang="en-US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天津）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某固体混合物中可能含有氢氧化钠、硝酸钠、氯化钠、硫酸钠、碳酸钠。为了研究该混合物的成分，某同学按下列流程进行了实验（各步均恰好完全反应）</a:t>
            </a:r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根据流程图回答问题：</a:t>
            </a:r>
            <a:endParaRPr lang="en-US" altLang="zh-CN" sz="16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indent="0"/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反应③的化学方程式为</a:t>
            </a:r>
            <a:r>
              <a:rPr lang="en-US" altLang="zh-CN" sz="1600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</a:t>
            </a:r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,</a:t>
            </a:r>
          </a:p>
          <a:p>
            <a:pPr indent="0"/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反应④的化学方程式为</a:t>
            </a:r>
            <a:r>
              <a:rPr lang="en-US" altLang="zh-CN" sz="1600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</a:p>
          <a:p>
            <a:pPr indent="0"/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根据实验现象推断该混合物中一定含有的物质是</a:t>
            </a:r>
            <a:r>
              <a:rPr lang="zh-CN" altLang="zh-CN" sz="1600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1600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</a:p>
          <a:p>
            <a:pPr indent="0"/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(3)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该同学为了进一步确定固体混合物的组成，取样品</a:t>
            </a:r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20.9g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（其中含钠元素质量为</a:t>
            </a:r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6.9g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），按上述流程图进行实验，产生</a:t>
            </a:r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11.65g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白色沉淀</a:t>
            </a:r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，产生</a:t>
            </a:r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2.2g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气体</a:t>
            </a:r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。通过计算，确定该混合物中还含有的物质是</a:t>
            </a:r>
            <a:r>
              <a:rPr lang="en-US" altLang="zh-CN" sz="1600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lang="zh-CN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其质量为</a:t>
            </a:r>
            <a:r>
              <a:rPr lang="en-US" altLang="zh-CN" sz="1600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</a:t>
            </a:r>
            <a:r>
              <a:rPr lang="en-US" altLang="zh-CN" sz="1600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  <a:endParaRPr lang="zh-CN" altLang="zh-CN" sz="16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508EE1C5-4F15-504D-9CA9-A57F2071EAA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800" y="1152851"/>
            <a:ext cx="5328592" cy="124907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E7DE00C1-9DC7-DD48-B8CB-0758217AC3FD}"/>
              </a:ext>
            </a:extLst>
          </p:cNvPr>
          <p:cNvSpPr/>
          <p:nvPr/>
        </p:nvSpPr>
        <p:spPr>
          <a:xfrm>
            <a:off x="3912824" y="585509"/>
            <a:ext cx="45010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</a:t>
            </a:r>
            <a:r>
              <a: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</a:t>
            </a:r>
            <a:r>
              <a: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2E895A77-D059-164B-BF00-01205B9DD259}"/>
              </a:ext>
            </a:extLst>
          </p:cNvPr>
          <p:cNvSpPr/>
          <p:nvPr/>
        </p:nvSpPr>
        <p:spPr bwMode="auto">
          <a:xfrm>
            <a:off x="5858412" y="2046944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7BA3116-D2D3-1141-B27B-F706968B0474}"/>
              </a:ext>
            </a:extLst>
          </p:cNvPr>
          <p:cNvGrpSpPr/>
          <p:nvPr/>
        </p:nvGrpSpPr>
        <p:grpSpPr>
          <a:xfrm>
            <a:off x="7297200" y="771550"/>
            <a:ext cx="354677" cy="311684"/>
            <a:chOff x="3779912" y="975821"/>
            <a:chExt cx="432048" cy="342896"/>
          </a:xfrm>
        </p:grpSpPr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D203FF5C-B036-174B-A9A6-DB8CDF230630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E73925BC-06DE-B24A-B211-D4B1AD2A0D15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1" name="椭圆 30">
            <a:extLst>
              <a:ext uri="{FF2B5EF4-FFF2-40B4-BE49-F238E27FC236}">
                <a16:creationId xmlns:a16="http://schemas.microsoft.com/office/drawing/2014/main" id="{EC1651D4-5211-A142-87E4-DD14EDBB13AA}"/>
              </a:ext>
            </a:extLst>
          </p:cNvPr>
          <p:cNvSpPr/>
          <p:nvPr/>
        </p:nvSpPr>
        <p:spPr bwMode="auto">
          <a:xfrm>
            <a:off x="7179153" y="1090597"/>
            <a:ext cx="601675" cy="422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1F4D62C5-0004-9649-A551-AF391D87F28D}"/>
              </a:ext>
            </a:extLst>
          </p:cNvPr>
          <p:cNvGrpSpPr/>
          <p:nvPr/>
        </p:nvGrpSpPr>
        <p:grpSpPr>
          <a:xfrm>
            <a:off x="6433104" y="819906"/>
            <a:ext cx="354677" cy="311684"/>
            <a:chOff x="3779912" y="975821"/>
            <a:chExt cx="432048" cy="342896"/>
          </a:xfrm>
        </p:grpSpPr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1A57E522-53A2-754F-9950-6E297CF88725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DC1778B4-74D9-D04B-9ECE-B4C31B168690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B212459-0A1F-0046-8637-90B7AE072430}"/>
              </a:ext>
            </a:extLst>
          </p:cNvPr>
          <p:cNvGrpSpPr/>
          <p:nvPr/>
        </p:nvGrpSpPr>
        <p:grpSpPr>
          <a:xfrm>
            <a:off x="864783" y="2110126"/>
            <a:ext cx="4176464" cy="595035"/>
            <a:chOff x="3032668" y="4659024"/>
            <a:chExt cx="4176464" cy="595035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708B740D-DAF2-F849-A516-4CD4AE2E0FB0}"/>
                </a:ext>
              </a:extLst>
            </p:cNvPr>
            <p:cNvSpPr/>
            <p:nvPr/>
          </p:nvSpPr>
          <p:spPr>
            <a:xfrm>
              <a:off x="3032668" y="4659024"/>
              <a:ext cx="4176464" cy="595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zh-CN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+Ca(OH)</a:t>
              </a:r>
              <a:r>
                <a:rPr lang="en-US" altLang="zh-CN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</a:t>
              </a:r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====</a:t>
              </a:r>
              <a:r>
                <a:rPr lang="en-US" altLang="zh-CN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dirty="0">
                  <a:solidFill>
                    <a:srgbClr val="FF0000"/>
                  </a:solidFill>
                </a:rPr>
                <a:t>CaCO</a:t>
              </a:r>
              <a:r>
                <a:rPr lang="en-US" altLang="zh-CN" sz="1400" baseline="-25000" dirty="0">
                  <a:solidFill>
                    <a:srgbClr val="FF0000"/>
                  </a:solidFill>
                </a:rPr>
                <a:t>3  </a:t>
              </a:r>
              <a:r>
                <a:rPr lang="en-US" altLang="zh-CN" sz="1400" dirty="0">
                  <a:solidFill>
                    <a:srgbClr val="FF0000"/>
                  </a:solidFill>
                </a:rPr>
                <a:t>+</a:t>
              </a:r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zh-CN" altLang="en-US" sz="1400" dirty="0">
                <a:solidFill>
                  <a:srgbClr val="FF0000"/>
                </a:solidFill>
              </a:endParaRPr>
            </a:p>
            <a:p>
              <a:endParaRPr lang="zh-CN" altLang="en-US" sz="1400" baseline="-25000" dirty="0">
                <a:solidFill>
                  <a:srgbClr val="FF0000"/>
                </a:solidFill>
              </a:endParaRPr>
            </a:p>
            <a:p>
              <a:endParaRPr lang="zh-CN" altLang="en-US" sz="1400" baseline="-25000" dirty="0">
                <a:solidFill>
                  <a:srgbClr val="FF0000"/>
                </a:solidFill>
              </a:endParaRPr>
            </a:p>
          </p:txBody>
        </p:sp>
        <p:cxnSp>
          <p:nvCxnSpPr>
            <p:cNvPr id="39" name="直接箭头连接符 22">
              <a:extLst>
                <a:ext uri="{FF2B5EF4-FFF2-40B4-BE49-F238E27FC236}">
                  <a16:creationId xmlns:a16="http://schemas.microsoft.com/office/drawing/2014/main" id="{F37C4CD5-4D55-854C-BBC5-33FFD4011E8B}"/>
                </a:ext>
              </a:extLst>
            </p:cNvPr>
            <p:cNvCxnSpPr/>
            <p:nvPr/>
          </p:nvCxnSpPr>
          <p:spPr bwMode="auto">
            <a:xfrm>
              <a:off x="5288621" y="46673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7C83DA0F-8C32-9C44-8CC9-C32DFC031E62}"/>
              </a:ext>
            </a:extLst>
          </p:cNvPr>
          <p:cNvGrpSpPr/>
          <p:nvPr/>
        </p:nvGrpSpPr>
        <p:grpSpPr>
          <a:xfrm>
            <a:off x="2112005" y="2463519"/>
            <a:ext cx="2682145" cy="324255"/>
            <a:chOff x="4312680" y="3240595"/>
            <a:chExt cx="2682145" cy="324255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AE0B90E-F2DB-DC4C-9594-8ED5356C2CA8}"/>
                </a:ext>
              </a:extLst>
            </p:cNvPr>
            <p:cNvSpPr/>
            <p:nvPr/>
          </p:nvSpPr>
          <p:spPr>
            <a:xfrm>
              <a:off x="4312680" y="3240595"/>
              <a:ext cx="268214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NaCl</a:t>
              </a:r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+AgNO</a:t>
              </a:r>
              <a:r>
                <a:rPr lang="en-US" altLang="zh-CN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===NaNO</a:t>
              </a:r>
              <a:r>
                <a:rPr lang="en-US" altLang="zh-CN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+AgCl </a:t>
              </a:r>
              <a:endParaRPr lang="zh-CN" altLang="en-US" sz="1400" dirty="0"/>
            </a:p>
          </p:txBody>
        </p:sp>
        <p:cxnSp>
          <p:nvCxnSpPr>
            <p:cNvPr id="41" name="直接箭头连接符 22">
              <a:extLst>
                <a:ext uri="{FF2B5EF4-FFF2-40B4-BE49-F238E27FC236}">
                  <a16:creationId xmlns:a16="http://schemas.microsoft.com/office/drawing/2014/main" id="{011D591B-977A-A54B-A514-CA56347831A9}"/>
                </a:ext>
              </a:extLst>
            </p:cNvPr>
            <p:cNvCxnSpPr/>
            <p:nvPr/>
          </p:nvCxnSpPr>
          <p:spPr bwMode="auto">
            <a:xfrm>
              <a:off x="6833579" y="3276818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04CE727C-6C72-B14A-84A1-071EF3DCD4A8}"/>
              </a:ext>
            </a:extLst>
          </p:cNvPr>
          <p:cNvSpPr/>
          <p:nvPr/>
        </p:nvSpPr>
        <p:spPr>
          <a:xfrm>
            <a:off x="3563888" y="2699531"/>
            <a:ext cx="25010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---- Na</a:t>
            </a:r>
            <a:r>
              <a: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----2Na</a:t>
            </a:r>
            <a:r>
              <a:rPr lang="en-US" altLang="zh-CN" sz="1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600" baseline="300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211CCBD-69A4-5C4B-B863-D05B800595A3}"/>
              </a:ext>
            </a:extLst>
          </p:cNvPr>
          <p:cNvSpPr txBox="1"/>
          <p:nvPr/>
        </p:nvSpPr>
        <p:spPr>
          <a:xfrm>
            <a:off x="3689138" y="2947220"/>
            <a:ext cx="2222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233</a:t>
            </a:r>
            <a:r>
              <a:rPr kumimoji="1" lang="zh-CN" altLang="en-US" sz="1400" dirty="0"/>
              <a:t>         </a:t>
            </a:r>
            <a:r>
              <a:rPr kumimoji="1" lang="en-US" altLang="zh-CN" sz="1400" dirty="0"/>
              <a:t>    142            46</a:t>
            </a:r>
            <a:endParaRPr kumimoji="1" lang="zh-CN" altLang="en-US" sz="14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C77428B-EFFA-7F4D-99FF-1077F3A3FFB4}"/>
              </a:ext>
            </a:extLst>
          </p:cNvPr>
          <p:cNvSpPr txBox="1"/>
          <p:nvPr/>
        </p:nvSpPr>
        <p:spPr>
          <a:xfrm>
            <a:off x="3594602" y="3166013"/>
            <a:ext cx="2555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11.65g</a:t>
            </a:r>
            <a:r>
              <a:rPr kumimoji="1" lang="zh-CN" altLang="en-US" sz="1400" dirty="0"/>
              <a:t>       </a:t>
            </a:r>
            <a:r>
              <a:rPr kumimoji="1" lang="en-US" altLang="zh-CN" sz="1400" dirty="0"/>
              <a:t>X</a:t>
            </a:r>
            <a:r>
              <a:rPr kumimoji="1" lang="en-US" altLang="zh-CN" sz="1400" baseline="-25000" dirty="0"/>
              <a:t>1</a:t>
            </a:r>
            <a:r>
              <a:rPr kumimoji="1" lang="en-US" altLang="zh-CN" sz="1400" dirty="0"/>
              <a:t>=7.1g    y</a:t>
            </a:r>
            <a:r>
              <a:rPr kumimoji="1" lang="en-US" altLang="zh-CN" sz="1400" baseline="-25000" dirty="0"/>
              <a:t>1</a:t>
            </a:r>
            <a:r>
              <a:rPr kumimoji="1" lang="en-US" altLang="zh-CN" sz="1400" dirty="0"/>
              <a:t>=2.3g</a:t>
            </a:r>
            <a:endParaRPr kumimoji="1" lang="zh-CN" altLang="en-US" sz="1400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9DF42F4-5147-FE4F-BB90-347A48498C74}"/>
              </a:ext>
            </a:extLst>
          </p:cNvPr>
          <p:cNvSpPr/>
          <p:nvPr/>
        </p:nvSpPr>
        <p:spPr>
          <a:xfrm>
            <a:off x="3607082" y="3480058"/>
            <a:ext cx="22910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----Na</a:t>
            </a:r>
            <a:r>
              <a: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----2Na</a:t>
            </a:r>
            <a:r>
              <a:rPr lang="en-US" altLang="zh-CN" sz="1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600" baseline="-25000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40421050-4559-1A48-BEE2-86A326BE13A3}"/>
              </a:ext>
            </a:extLst>
          </p:cNvPr>
          <p:cNvSpPr txBox="1"/>
          <p:nvPr/>
        </p:nvSpPr>
        <p:spPr>
          <a:xfrm>
            <a:off x="3665846" y="3737487"/>
            <a:ext cx="2122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44</a:t>
            </a:r>
            <a:r>
              <a:rPr kumimoji="1" lang="zh-CN" altLang="en-US" sz="1400" dirty="0"/>
              <a:t>         </a:t>
            </a:r>
            <a:r>
              <a:rPr kumimoji="1" lang="en-US" altLang="zh-CN" sz="1400" dirty="0"/>
              <a:t>   106            46</a:t>
            </a:r>
            <a:endParaRPr kumimoji="1" lang="zh-CN" altLang="en-US" sz="1400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73D1E34-108B-1941-8EC6-951852CE25FA}"/>
              </a:ext>
            </a:extLst>
          </p:cNvPr>
          <p:cNvSpPr txBox="1"/>
          <p:nvPr/>
        </p:nvSpPr>
        <p:spPr>
          <a:xfrm>
            <a:off x="3665846" y="3920157"/>
            <a:ext cx="2366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2.2g</a:t>
            </a:r>
            <a:r>
              <a:rPr kumimoji="1" lang="zh-CN" altLang="en-US" sz="1400" dirty="0"/>
              <a:t>       </a:t>
            </a:r>
            <a:r>
              <a:rPr kumimoji="1" lang="en-US" altLang="zh-CN" sz="1400" dirty="0"/>
              <a:t>X</a:t>
            </a:r>
            <a:r>
              <a:rPr kumimoji="1" lang="en-US" altLang="zh-CN" sz="1400" baseline="-25000" dirty="0"/>
              <a:t>2</a:t>
            </a:r>
            <a:r>
              <a:rPr kumimoji="1" lang="en-US" altLang="zh-CN" sz="1400" dirty="0"/>
              <a:t>=5.3g    y</a:t>
            </a:r>
            <a:r>
              <a:rPr kumimoji="1" lang="en-US" altLang="zh-CN" sz="1400" baseline="-25000" dirty="0"/>
              <a:t>2</a:t>
            </a:r>
            <a:r>
              <a:rPr kumimoji="1" lang="en-US" altLang="zh-CN" sz="1400" dirty="0"/>
              <a:t>=2.3g</a:t>
            </a:r>
            <a:endParaRPr kumimoji="1" lang="zh-CN" altLang="en-US" sz="1400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8889F30-72CB-894B-A431-A637182B8F1E}"/>
              </a:ext>
            </a:extLst>
          </p:cNvPr>
          <p:cNvSpPr txBox="1"/>
          <p:nvPr/>
        </p:nvSpPr>
        <p:spPr>
          <a:xfrm>
            <a:off x="3636660" y="4271916"/>
            <a:ext cx="3244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rgbClr val="FF0000"/>
                </a:solidFill>
              </a:rPr>
              <a:t>m(</a:t>
            </a:r>
            <a:r>
              <a:rPr kumimoji="1" lang="zh-CN" altLang="en-US" sz="1400" dirty="0">
                <a:solidFill>
                  <a:srgbClr val="FF0000"/>
                </a:solidFill>
              </a:rPr>
              <a:t>剩余固体</a:t>
            </a:r>
            <a:r>
              <a:rPr kumimoji="1" lang="en-US" altLang="zh-CN" sz="1400" dirty="0">
                <a:solidFill>
                  <a:srgbClr val="FF0000"/>
                </a:solidFill>
              </a:rPr>
              <a:t>)</a:t>
            </a:r>
            <a:r>
              <a:rPr kumimoji="1" lang="zh-CN" altLang="en-US" sz="1400" dirty="0">
                <a:solidFill>
                  <a:srgbClr val="FF0000"/>
                </a:solidFill>
              </a:rPr>
              <a:t> </a:t>
            </a:r>
            <a:r>
              <a:rPr kumimoji="1" lang="en-US" altLang="zh-CN" sz="1400" dirty="0"/>
              <a:t>=20.9g-7.1g-5.3g =8.5g</a:t>
            </a:r>
            <a:endParaRPr kumimoji="1" lang="zh-CN" altLang="en-US" sz="14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BAFAF2EE-B014-064B-96F9-A45F5378FB6F}"/>
              </a:ext>
            </a:extLst>
          </p:cNvPr>
          <p:cNvSpPr txBox="1"/>
          <p:nvPr/>
        </p:nvSpPr>
        <p:spPr>
          <a:xfrm>
            <a:off x="3649140" y="4454586"/>
            <a:ext cx="3307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rgbClr val="FF0000"/>
                </a:solidFill>
              </a:rPr>
              <a:t>m(</a:t>
            </a:r>
            <a:r>
              <a:rPr kumimoji="1" lang="zh-CN" altLang="en-US" sz="1400" dirty="0">
                <a:solidFill>
                  <a:srgbClr val="FF0000"/>
                </a:solidFill>
              </a:rPr>
              <a:t>剩余钠元素</a:t>
            </a:r>
            <a:r>
              <a:rPr kumimoji="1" lang="en-US" altLang="zh-CN" sz="1400" dirty="0">
                <a:solidFill>
                  <a:srgbClr val="FF0000"/>
                </a:solidFill>
              </a:rPr>
              <a:t>)</a:t>
            </a:r>
            <a:r>
              <a:rPr kumimoji="1" lang="zh-CN" altLang="en-US" sz="1400" dirty="0">
                <a:solidFill>
                  <a:srgbClr val="FF0000"/>
                </a:solidFill>
              </a:rPr>
              <a:t> </a:t>
            </a:r>
            <a:r>
              <a:rPr kumimoji="1" lang="en-US" altLang="zh-CN" sz="1400" dirty="0"/>
              <a:t>=6.9g-2.3g-2.3g = 2.3g</a:t>
            </a:r>
            <a:endParaRPr kumimoji="1" lang="zh-CN" altLang="en-US" sz="1400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B3B6FDCD-F6F7-D344-A280-8A19E4C44FDA}"/>
              </a:ext>
            </a:extLst>
          </p:cNvPr>
          <p:cNvSpPr txBox="1"/>
          <p:nvPr/>
        </p:nvSpPr>
        <p:spPr>
          <a:xfrm>
            <a:off x="3635896" y="4681238"/>
            <a:ext cx="2854530" cy="311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rgbClr val="FF0000"/>
                </a:solidFill>
              </a:rPr>
              <a:t>m(</a:t>
            </a:r>
            <a:r>
              <a:rPr kumimoji="1" lang="zh-CN" altLang="en-US" sz="1400" dirty="0">
                <a:solidFill>
                  <a:srgbClr val="FF0000"/>
                </a:solidFill>
              </a:rPr>
              <a:t>剩余阴离子</a:t>
            </a:r>
            <a:r>
              <a:rPr kumimoji="1" lang="en-US" altLang="zh-CN" sz="1400" dirty="0">
                <a:solidFill>
                  <a:srgbClr val="FF0000"/>
                </a:solidFill>
              </a:rPr>
              <a:t>)</a:t>
            </a:r>
            <a:r>
              <a:rPr kumimoji="1" lang="zh-CN" altLang="en-US" sz="1400" dirty="0">
                <a:solidFill>
                  <a:srgbClr val="FF0000"/>
                </a:solidFill>
              </a:rPr>
              <a:t> </a:t>
            </a:r>
            <a:r>
              <a:rPr kumimoji="1" lang="en-US" altLang="zh-CN" sz="1400" dirty="0"/>
              <a:t>=8.5g-2.3g =6.2g</a:t>
            </a:r>
            <a:endParaRPr kumimoji="1" lang="zh-CN" altLang="en-US" sz="1400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E4C88384-EBC6-5549-9788-3331299E7548}"/>
              </a:ext>
            </a:extLst>
          </p:cNvPr>
          <p:cNvSpPr/>
          <p:nvPr/>
        </p:nvSpPr>
        <p:spPr>
          <a:xfrm>
            <a:off x="6037958" y="2427734"/>
            <a:ext cx="14253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600" dirty="0">
                <a:solidFill>
                  <a:srgbClr val="FF0000"/>
                </a:solidFill>
              </a:rPr>
              <a:t>剩余物质中：</a:t>
            </a:r>
            <a:endParaRPr lang="zh-CN" altLang="en-US" sz="1600" dirty="0"/>
          </a:p>
        </p:txBody>
      </p:sp>
      <p:grpSp>
        <p:nvGrpSpPr>
          <p:cNvPr id="3076" name="组合 3075">
            <a:extLst>
              <a:ext uri="{FF2B5EF4-FFF2-40B4-BE49-F238E27FC236}">
                <a16:creationId xmlns:a16="http://schemas.microsoft.com/office/drawing/2014/main" id="{E0351F26-B4B5-1247-9E0E-F777C89512FE}"/>
              </a:ext>
            </a:extLst>
          </p:cNvPr>
          <p:cNvGrpSpPr/>
          <p:nvPr/>
        </p:nvGrpSpPr>
        <p:grpSpPr>
          <a:xfrm>
            <a:off x="6065252" y="2728900"/>
            <a:ext cx="1051891" cy="582675"/>
            <a:chOff x="6328421" y="2728900"/>
            <a:chExt cx="1051891" cy="582675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5C498292-F0BF-3049-B0F5-AED51B523F53}"/>
                </a:ext>
              </a:extLst>
            </p:cNvPr>
            <p:cNvSpPr/>
            <p:nvPr/>
          </p:nvSpPr>
          <p:spPr>
            <a:xfrm>
              <a:off x="6423253" y="2728900"/>
              <a:ext cx="81304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>
                  <a:solidFill>
                    <a:srgbClr val="FF0000"/>
                  </a:solidFill>
                </a:rPr>
                <a:t>m(Na</a:t>
              </a:r>
              <a:r>
                <a:rPr kumimoji="1" lang="en-US" altLang="zh-CN" sz="1400" baseline="30000" dirty="0">
                  <a:solidFill>
                    <a:srgbClr val="FF0000"/>
                  </a:solidFill>
                </a:rPr>
                <a:t>+</a:t>
              </a:r>
              <a:r>
                <a:rPr kumimoji="1" lang="en-US" altLang="zh-CN" sz="1400" dirty="0">
                  <a:solidFill>
                    <a:srgbClr val="FF0000"/>
                  </a:solidFill>
                </a:rPr>
                <a:t>)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 </a:t>
              </a:r>
              <a:endParaRPr lang="zh-CN" altLang="en-US" sz="1400" dirty="0"/>
            </a:p>
          </p:txBody>
        </p:sp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05104CEE-A1BE-D54F-8DBB-31F1BE93C2A4}"/>
                </a:ext>
              </a:extLst>
            </p:cNvPr>
            <p:cNvCxnSpPr/>
            <p:nvPr/>
          </p:nvCxnSpPr>
          <p:spPr bwMode="auto">
            <a:xfrm>
              <a:off x="6347602" y="3003798"/>
              <a:ext cx="90840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558CCFBE-488E-0F4A-937E-779D84A3DE7D}"/>
                </a:ext>
              </a:extLst>
            </p:cNvPr>
            <p:cNvSpPr/>
            <p:nvPr/>
          </p:nvSpPr>
          <p:spPr>
            <a:xfrm>
              <a:off x="6328421" y="3003798"/>
              <a:ext cx="10518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>
                  <a:solidFill>
                    <a:srgbClr val="FF0000"/>
                  </a:solidFill>
                </a:rPr>
                <a:t>m(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阴离子</a:t>
              </a:r>
              <a:r>
                <a:rPr kumimoji="1" lang="en-US" altLang="zh-CN" sz="1400" dirty="0">
                  <a:solidFill>
                    <a:srgbClr val="FF0000"/>
                  </a:solidFill>
                </a:rPr>
                <a:t>)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 </a:t>
              </a:r>
              <a:endParaRPr lang="zh-CN" altLang="en-US" sz="1400" dirty="0"/>
            </a:p>
          </p:txBody>
        </p: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F9E9881B-F231-4E43-9FF4-3A641BF88C97}"/>
              </a:ext>
            </a:extLst>
          </p:cNvPr>
          <p:cNvSpPr txBox="1"/>
          <p:nvPr/>
        </p:nvSpPr>
        <p:spPr>
          <a:xfrm>
            <a:off x="6939095" y="281254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=</a:t>
            </a:r>
            <a:endParaRPr kumimoji="1" lang="zh-CN" altLang="en-US" dirty="0"/>
          </a:p>
        </p:txBody>
      </p:sp>
      <p:grpSp>
        <p:nvGrpSpPr>
          <p:cNvPr id="3077" name="组合 3076">
            <a:extLst>
              <a:ext uri="{FF2B5EF4-FFF2-40B4-BE49-F238E27FC236}">
                <a16:creationId xmlns:a16="http://schemas.microsoft.com/office/drawing/2014/main" id="{D54E659C-4439-EE41-A161-D2D4033DEDFE}"/>
              </a:ext>
            </a:extLst>
          </p:cNvPr>
          <p:cNvGrpSpPr/>
          <p:nvPr/>
        </p:nvGrpSpPr>
        <p:grpSpPr>
          <a:xfrm>
            <a:off x="7211975" y="2727551"/>
            <a:ext cx="553240" cy="564279"/>
            <a:chOff x="7475144" y="2727551"/>
            <a:chExt cx="553240" cy="564279"/>
          </a:xfrm>
        </p:grpSpPr>
        <p:sp>
          <p:nvSpPr>
            <p:cNvPr id="3072" name="矩形 3071">
              <a:extLst>
                <a:ext uri="{FF2B5EF4-FFF2-40B4-BE49-F238E27FC236}">
                  <a16:creationId xmlns:a16="http://schemas.microsoft.com/office/drawing/2014/main" id="{D9502EB8-E26F-9448-8BAE-49D0450B0468}"/>
                </a:ext>
              </a:extLst>
            </p:cNvPr>
            <p:cNvSpPr/>
            <p:nvPr/>
          </p:nvSpPr>
          <p:spPr>
            <a:xfrm>
              <a:off x="7475144" y="2727551"/>
              <a:ext cx="54213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2.3g</a:t>
              </a:r>
              <a:endParaRPr lang="zh-CN" altLang="en-US" sz="1400" dirty="0"/>
            </a:p>
          </p:txBody>
        </p:sp>
        <p:cxnSp>
          <p:nvCxnSpPr>
            <p:cNvPr id="3075" name="直线连接符 3074">
              <a:extLst>
                <a:ext uri="{FF2B5EF4-FFF2-40B4-BE49-F238E27FC236}">
                  <a16:creationId xmlns:a16="http://schemas.microsoft.com/office/drawing/2014/main" id="{79A2D414-5BDB-754E-B902-D759AF806FE6}"/>
                </a:ext>
              </a:extLst>
            </p:cNvPr>
            <p:cNvCxnSpPr/>
            <p:nvPr/>
          </p:nvCxnSpPr>
          <p:spPr bwMode="auto">
            <a:xfrm>
              <a:off x="7521582" y="2997209"/>
              <a:ext cx="495698" cy="658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195AE2FC-DAF6-E44B-B262-5DEA2E8552BB}"/>
                </a:ext>
              </a:extLst>
            </p:cNvPr>
            <p:cNvSpPr/>
            <p:nvPr/>
          </p:nvSpPr>
          <p:spPr>
            <a:xfrm>
              <a:off x="7486248" y="2984053"/>
              <a:ext cx="54213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6.2g</a:t>
              </a:r>
              <a:endParaRPr lang="zh-CN" altLang="en-US" sz="1400" dirty="0"/>
            </a:p>
          </p:txBody>
        </p: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EF412FE7-4F82-CF42-8917-701BAD2F476D}"/>
              </a:ext>
            </a:extLst>
          </p:cNvPr>
          <p:cNvSpPr txBox="1"/>
          <p:nvPr/>
        </p:nvSpPr>
        <p:spPr>
          <a:xfrm>
            <a:off x="7707024" y="281254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=</a:t>
            </a:r>
            <a:endParaRPr kumimoji="1" lang="zh-CN" altLang="en-US" dirty="0"/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C57EF61F-7306-AF4B-89B1-FA3621A7E8C3}"/>
              </a:ext>
            </a:extLst>
          </p:cNvPr>
          <p:cNvGrpSpPr/>
          <p:nvPr/>
        </p:nvGrpSpPr>
        <p:grpSpPr>
          <a:xfrm>
            <a:off x="7978493" y="2715766"/>
            <a:ext cx="495698" cy="564279"/>
            <a:chOff x="7521582" y="2727551"/>
            <a:chExt cx="495698" cy="564279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6DC1B57E-9841-9D4C-9B89-AD2C94BEC835}"/>
                </a:ext>
              </a:extLst>
            </p:cNvPr>
            <p:cNvSpPr/>
            <p:nvPr/>
          </p:nvSpPr>
          <p:spPr>
            <a:xfrm>
              <a:off x="7572938" y="2727551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23</a:t>
              </a:r>
              <a:endParaRPr lang="zh-CN" altLang="en-US" sz="1400" dirty="0"/>
            </a:p>
          </p:txBody>
        </p:sp>
        <p:cxnSp>
          <p:nvCxnSpPr>
            <p:cNvPr id="74" name="直线连接符 73">
              <a:extLst>
                <a:ext uri="{FF2B5EF4-FFF2-40B4-BE49-F238E27FC236}">
                  <a16:creationId xmlns:a16="http://schemas.microsoft.com/office/drawing/2014/main" id="{E23E46B8-848C-FC46-954A-95738960004F}"/>
                </a:ext>
              </a:extLst>
            </p:cNvPr>
            <p:cNvCxnSpPr/>
            <p:nvPr/>
          </p:nvCxnSpPr>
          <p:spPr bwMode="auto">
            <a:xfrm>
              <a:off x="7521582" y="2997209"/>
              <a:ext cx="495698" cy="658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0239F19C-7B8B-C948-AD3C-B9C0448A3169}"/>
                </a:ext>
              </a:extLst>
            </p:cNvPr>
            <p:cNvSpPr/>
            <p:nvPr/>
          </p:nvSpPr>
          <p:spPr>
            <a:xfrm>
              <a:off x="7572938" y="2984053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62</a:t>
              </a:r>
              <a:endParaRPr lang="zh-CN" altLang="en-US" sz="1400" dirty="0"/>
            </a:p>
          </p:txBody>
        </p:sp>
      </p:grpSp>
      <p:sp>
        <p:nvSpPr>
          <p:cNvPr id="3078" name="矩形 3077">
            <a:extLst>
              <a:ext uri="{FF2B5EF4-FFF2-40B4-BE49-F238E27FC236}">
                <a16:creationId xmlns:a16="http://schemas.microsoft.com/office/drawing/2014/main" id="{9931FF3D-DE0C-EA4B-AA56-BE06CA4AD138}"/>
              </a:ext>
            </a:extLst>
          </p:cNvPr>
          <p:cNvSpPr/>
          <p:nvPr/>
        </p:nvSpPr>
        <p:spPr>
          <a:xfrm>
            <a:off x="6012160" y="3313407"/>
            <a:ext cx="10422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中：</a:t>
            </a:r>
            <a:endParaRPr lang="zh-CN" altLang="en-US" sz="1400" dirty="0"/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41E92285-5475-6E47-B289-77DF285C3CED}"/>
              </a:ext>
            </a:extLst>
          </p:cNvPr>
          <p:cNvGrpSpPr/>
          <p:nvPr/>
        </p:nvGrpSpPr>
        <p:grpSpPr>
          <a:xfrm>
            <a:off x="6862074" y="3219347"/>
            <a:ext cx="1051891" cy="582675"/>
            <a:chOff x="6328421" y="2728900"/>
            <a:chExt cx="1051891" cy="582675"/>
          </a:xfrm>
        </p:grpSpPr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0090C520-8256-5448-AF42-B35BC8AC40D5}"/>
                </a:ext>
              </a:extLst>
            </p:cNvPr>
            <p:cNvSpPr/>
            <p:nvPr/>
          </p:nvSpPr>
          <p:spPr>
            <a:xfrm>
              <a:off x="6423253" y="2728900"/>
              <a:ext cx="81304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>
                  <a:solidFill>
                    <a:srgbClr val="FF0000"/>
                  </a:solidFill>
                </a:rPr>
                <a:t>m(Na</a:t>
              </a:r>
              <a:r>
                <a:rPr kumimoji="1" lang="en-US" altLang="zh-CN" sz="1400" baseline="30000" dirty="0">
                  <a:solidFill>
                    <a:srgbClr val="FF0000"/>
                  </a:solidFill>
                </a:rPr>
                <a:t>+</a:t>
              </a:r>
              <a:r>
                <a:rPr kumimoji="1" lang="en-US" altLang="zh-CN" sz="1400" dirty="0">
                  <a:solidFill>
                    <a:srgbClr val="FF0000"/>
                  </a:solidFill>
                </a:rPr>
                <a:t>)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 </a:t>
              </a:r>
              <a:endParaRPr lang="zh-CN" altLang="en-US" sz="1400" dirty="0"/>
            </a:p>
          </p:txBody>
        </p:sp>
        <p:cxnSp>
          <p:nvCxnSpPr>
            <p:cNvPr id="79" name="直线连接符 78">
              <a:extLst>
                <a:ext uri="{FF2B5EF4-FFF2-40B4-BE49-F238E27FC236}">
                  <a16:creationId xmlns:a16="http://schemas.microsoft.com/office/drawing/2014/main" id="{86F8993E-2399-DE4A-9C24-82F6B7037A8B}"/>
                </a:ext>
              </a:extLst>
            </p:cNvPr>
            <p:cNvCxnSpPr/>
            <p:nvPr/>
          </p:nvCxnSpPr>
          <p:spPr bwMode="auto">
            <a:xfrm>
              <a:off x="6347602" y="3003798"/>
              <a:ext cx="90840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D2D758BE-420B-9A49-BA9D-0471574E80A7}"/>
                </a:ext>
              </a:extLst>
            </p:cNvPr>
            <p:cNvSpPr/>
            <p:nvPr/>
          </p:nvSpPr>
          <p:spPr>
            <a:xfrm>
              <a:off x="6328421" y="3003798"/>
              <a:ext cx="10518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>
                  <a:solidFill>
                    <a:srgbClr val="FF0000"/>
                  </a:solidFill>
                </a:rPr>
                <a:t>m(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阴离子</a:t>
              </a:r>
              <a:r>
                <a:rPr kumimoji="1" lang="en-US" altLang="zh-CN" sz="1400" dirty="0">
                  <a:solidFill>
                    <a:srgbClr val="FF0000"/>
                  </a:solidFill>
                </a:rPr>
                <a:t>)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 </a:t>
              </a:r>
              <a:endParaRPr lang="zh-CN" altLang="en-US" sz="1400" dirty="0"/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id="{A5DBB6B9-0EEF-D143-BA6B-5875805AAC16}"/>
              </a:ext>
            </a:extLst>
          </p:cNvPr>
          <p:cNvSpPr txBox="1"/>
          <p:nvPr/>
        </p:nvSpPr>
        <p:spPr>
          <a:xfrm>
            <a:off x="7765215" y="329183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=</a:t>
            </a:r>
            <a:endParaRPr kumimoji="1" lang="zh-CN" altLang="en-US" dirty="0"/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BB6E67E1-09B8-2541-BA80-3A6683B2950E}"/>
              </a:ext>
            </a:extLst>
          </p:cNvPr>
          <p:cNvGrpSpPr/>
          <p:nvPr/>
        </p:nvGrpSpPr>
        <p:grpSpPr>
          <a:xfrm>
            <a:off x="8008797" y="3223283"/>
            <a:ext cx="495698" cy="564279"/>
            <a:chOff x="7521582" y="2727551"/>
            <a:chExt cx="495698" cy="564279"/>
          </a:xfrm>
        </p:grpSpPr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5CE925A8-E8F9-9244-9CB8-831E3656BA16}"/>
                </a:ext>
              </a:extLst>
            </p:cNvPr>
            <p:cNvSpPr/>
            <p:nvPr/>
          </p:nvSpPr>
          <p:spPr>
            <a:xfrm>
              <a:off x="7572938" y="2727551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23</a:t>
              </a:r>
              <a:endParaRPr lang="zh-CN" altLang="en-US" sz="1400" dirty="0"/>
            </a:p>
          </p:txBody>
        </p:sp>
        <p:cxnSp>
          <p:nvCxnSpPr>
            <p:cNvPr id="84" name="直线连接符 83">
              <a:extLst>
                <a:ext uri="{FF2B5EF4-FFF2-40B4-BE49-F238E27FC236}">
                  <a16:creationId xmlns:a16="http://schemas.microsoft.com/office/drawing/2014/main" id="{17051253-8CD7-554D-9B10-A091D1B16D89}"/>
                </a:ext>
              </a:extLst>
            </p:cNvPr>
            <p:cNvCxnSpPr/>
            <p:nvPr/>
          </p:nvCxnSpPr>
          <p:spPr bwMode="auto">
            <a:xfrm>
              <a:off x="7521582" y="2997209"/>
              <a:ext cx="495698" cy="658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986B3BD9-84AD-4B4B-A1A7-B85AF5385B69}"/>
                </a:ext>
              </a:extLst>
            </p:cNvPr>
            <p:cNvSpPr/>
            <p:nvPr/>
          </p:nvSpPr>
          <p:spPr>
            <a:xfrm>
              <a:off x="7572938" y="2984053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17</a:t>
              </a:r>
              <a:endParaRPr lang="zh-CN" altLang="en-US" sz="1400" dirty="0"/>
            </a:p>
          </p:txBody>
        </p:sp>
      </p:grpSp>
      <p:sp>
        <p:nvSpPr>
          <p:cNvPr id="3085" name="任意形状 3084">
            <a:extLst>
              <a:ext uri="{FF2B5EF4-FFF2-40B4-BE49-F238E27FC236}">
                <a16:creationId xmlns:a16="http://schemas.microsoft.com/office/drawing/2014/main" id="{F0BF3CFA-00B1-7B4C-ABB7-C64ED2DC4D61}"/>
              </a:ext>
            </a:extLst>
          </p:cNvPr>
          <p:cNvSpPr/>
          <p:nvPr/>
        </p:nvSpPr>
        <p:spPr bwMode="auto">
          <a:xfrm>
            <a:off x="8460432" y="3429736"/>
            <a:ext cx="191093" cy="150126"/>
          </a:xfrm>
          <a:custGeom>
            <a:avLst/>
            <a:gdLst>
              <a:gd name="connsiteX0" fmla="*/ 0 w 191093"/>
              <a:gd name="connsiteY0" fmla="*/ 0 h 150126"/>
              <a:gd name="connsiteX1" fmla="*/ 191068 w 191093"/>
              <a:gd name="connsiteY1" fmla="*/ 81887 h 150126"/>
              <a:gd name="connsiteX2" fmla="*/ 13647 w 191093"/>
              <a:gd name="connsiteY2" fmla="*/ 150126 h 150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093" h="150126">
                <a:moveTo>
                  <a:pt x="0" y="0"/>
                </a:moveTo>
                <a:cubicBezTo>
                  <a:pt x="94397" y="28433"/>
                  <a:pt x="188794" y="56866"/>
                  <a:pt x="191068" y="81887"/>
                </a:cubicBezTo>
                <a:cubicBezTo>
                  <a:pt x="193342" y="106908"/>
                  <a:pt x="43217" y="141028"/>
                  <a:pt x="13647" y="150126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86" name="文本框 3085">
            <a:extLst>
              <a:ext uri="{FF2B5EF4-FFF2-40B4-BE49-F238E27FC236}">
                <a16:creationId xmlns:a16="http://schemas.microsoft.com/office/drawing/2014/main" id="{ED6A0756-B21E-2843-B3CE-44A65AE45303}"/>
              </a:ext>
            </a:extLst>
          </p:cNvPr>
          <p:cNvSpPr txBox="1"/>
          <p:nvPr/>
        </p:nvSpPr>
        <p:spPr>
          <a:xfrm>
            <a:off x="8103001" y="45856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530D60EE-2A0F-D54E-9633-CCBFE0C02C16}"/>
              </a:ext>
            </a:extLst>
          </p:cNvPr>
          <p:cNvGrpSpPr/>
          <p:nvPr/>
        </p:nvGrpSpPr>
        <p:grpSpPr>
          <a:xfrm>
            <a:off x="8684814" y="3231607"/>
            <a:ext cx="434794" cy="564279"/>
            <a:chOff x="7521582" y="2727551"/>
            <a:chExt cx="434794" cy="564279"/>
          </a:xfrm>
        </p:grpSpPr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209BFB3A-3D8E-AF4F-803F-C4A80D7826AD}"/>
                </a:ext>
              </a:extLst>
            </p:cNvPr>
            <p:cNvSpPr/>
            <p:nvPr/>
          </p:nvSpPr>
          <p:spPr>
            <a:xfrm>
              <a:off x="7572938" y="2727551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23</a:t>
              </a:r>
              <a:endParaRPr lang="zh-CN" altLang="en-US" sz="1400" dirty="0"/>
            </a:p>
          </p:txBody>
        </p:sp>
        <p:cxnSp>
          <p:nvCxnSpPr>
            <p:cNvPr id="96" name="直线连接符 95">
              <a:extLst>
                <a:ext uri="{FF2B5EF4-FFF2-40B4-BE49-F238E27FC236}">
                  <a16:creationId xmlns:a16="http://schemas.microsoft.com/office/drawing/2014/main" id="{7633CC8B-603F-3A48-BC07-7571F15D9DB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521582" y="2995474"/>
              <a:ext cx="434794" cy="173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40148126-BDDB-A546-9A1A-1E2E902A3D92}"/>
                </a:ext>
              </a:extLst>
            </p:cNvPr>
            <p:cNvSpPr/>
            <p:nvPr/>
          </p:nvSpPr>
          <p:spPr>
            <a:xfrm>
              <a:off x="7572938" y="2984053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62</a:t>
              </a:r>
              <a:endParaRPr lang="zh-CN" altLang="en-US" sz="1400" dirty="0"/>
            </a:p>
          </p:txBody>
        </p:sp>
      </p:grpSp>
      <p:sp>
        <p:nvSpPr>
          <p:cNvPr id="3088" name="矩形 3087">
            <a:extLst>
              <a:ext uri="{FF2B5EF4-FFF2-40B4-BE49-F238E27FC236}">
                <a16:creationId xmlns:a16="http://schemas.microsoft.com/office/drawing/2014/main" id="{F899F22E-DFAD-3B4D-92F4-0903FEF095B8}"/>
              </a:ext>
            </a:extLst>
          </p:cNvPr>
          <p:cNvSpPr/>
          <p:nvPr/>
        </p:nvSpPr>
        <p:spPr>
          <a:xfrm>
            <a:off x="6009596" y="3835831"/>
            <a:ext cx="9428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中：</a:t>
            </a:r>
            <a:endParaRPr lang="zh-CN" altLang="en-US" sz="1400" dirty="0"/>
          </a:p>
        </p:txBody>
      </p: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13448F08-CC94-414D-B99C-54E933D13EA4}"/>
              </a:ext>
            </a:extLst>
          </p:cNvPr>
          <p:cNvGrpSpPr/>
          <p:nvPr/>
        </p:nvGrpSpPr>
        <p:grpSpPr>
          <a:xfrm>
            <a:off x="6832477" y="3723878"/>
            <a:ext cx="1051891" cy="582675"/>
            <a:chOff x="6328421" y="2728900"/>
            <a:chExt cx="1051891" cy="582675"/>
          </a:xfrm>
        </p:grpSpPr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5AB77B29-E806-244A-919D-39EEE2948A29}"/>
                </a:ext>
              </a:extLst>
            </p:cNvPr>
            <p:cNvSpPr/>
            <p:nvPr/>
          </p:nvSpPr>
          <p:spPr>
            <a:xfrm>
              <a:off x="6423253" y="2728900"/>
              <a:ext cx="81304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>
                  <a:solidFill>
                    <a:srgbClr val="FF0000"/>
                  </a:solidFill>
                </a:rPr>
                <a:t>m(Na</a:t>
              </a:r>
              <a:r>
                <a:rPr kumimoji="1" lang="en-US" altLang="zh-CN" sz="1400" baseline="30000" dirty="0">
                  <a:solidFill>
                    <a:srgbClr val="FF0000"/>
                  </a:solidFill>
                </a:rPr>
                <a:t>+</a:t>
              </a:r>
              <a:r>
                <a:rPr kumimoji="1" lang="en-US" altLang="zh-CN" sz="1400" dirty="0">
                  <a:solidFill>
                    <a:srgbClr val="FF0000"/>
                  </a:solidFill>
                </a:rPr>
                <a:t>)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 </a:t>
              </a:r>
              <a:endParaRPr lang="zh-CN" altLang="en-US" sz="1400" dirty="0"/>
            </a:p>
          </p:txBody>
        </p:sp>
        <p:cxnSp>
          <p:nvCxnSpPr>
            <p:cNvPr id="102" name="直线连接符 101">
              <a:extLst>
                <a:ext uri="{FF2B5EF4-FFF2-40B4-BE49-F238E27FC236}">
                  <a16:creationId xmlns:a16="http://schemas.microsoft.com/office/drawing/2014/main" id="{A08F873C-C40F-CA40-834A-907CF96F9855}"/>
                </a:ext>
              </a:extLst>
            </p:cNvPr>
            <p:cNvCxnSpPr/>
            <p:nvPr/>
          </p:nvCxnSpPr>
          <p:spPr bwMode="auto">
            <a:xfrm>
              <a:off x="6347602" y="3003798"/>
              <a:ext cx="90840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8DC137C4-699B-3D40-9338-2C42354A217A}"/>
                </a:ext>
              </a:extLst>
            </p:cNvPr>
            <p:cNvSpPr/>
            <p:nvPr/>
          </p:nvSpPr>
          <p:spPr>
            <a:xfrm>
              <a:off x="6328421" y="3003798"/>
              <a:ext cx="10518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>
                  <a:solidFill>
                    <a:srgbClr val="FF0000"/>
                  </a:solidFill>
                </a:rPr>
                <a:t>m(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阴离子</a:t>
              </a:r>
              <a:r>
                <a:rPr kumimoji="1" lang="en-US" altLang="zh-CN" sz="1400" dirty="0">
                  <a:solidFill>
                    <a:srgbClr val="FF0000"/>
                  </a:solidFill>
                </a:rPr>
                <a:t>)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 </a:t>
              </a:r>
              <a:endParaRPr lang="zh-CN" altLang="en-US" sz="1400" dirty="0"/>
            </a:p>
          </p:txBody>
        </p:sp>
      </p:grpSp>
      <p:sp>
        <p:nvSpPr>
          <p:cNvPr id="104" name="文本框 103">
            <a:extLst>
              <a:ext uri="{FF2B5EF4-FFF2-40B4-BE49-F238E27FC236}">
                <a16:creationId xmlns:a16="http://schemas.microsoft.com/office/drawing/2014/main" id="{0379FBF4-31E6-264D-B7BB-ADD0AA0AB6B0}"/>
              </a:ext>
            </a:extLst>
          </p:cNvPr>
          <p:cNvSpPr txBox="1"/>
          <p:nvPr/>
        </p:nvSpPr>
        <p:spPr>
          <a:xfrm>
            <a:off x="7740835" y="382326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=</a:t>
            </a:r>
            <a:endParaRPr kumimoji="1" lang="zh-CN" altLang="en-US" dirty="0"/>
          </a:p>
        </p:txBody>
      </p: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7F4A2040-8178-7348-9CA1-F0B0537E451B}"/>
              </a:ext>
            </a:extLst>
          </p:cNvPr>
          <p:cNvGrpSpPr/>
          <p:nvPr/>
        </p:nvGrpSpPr>
        <p:grpSpPr>
          <a:xfrm>
            <a:off x="7956376" y="3723878"/>
            <a:ext cx="532518" cy="564279"/>
            <a:chOff x="7493120" y="2727551"/>
            <a:chExt cx="532518" cy="564279"/>
          </a:xfrm>
        </p:grpSpPr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BF1E78F8-FD38-1C42-A4AD-E1B67D160AF5}"/>
                </a:ext>
              </a:extLst>
            </p:cNvPr>
            <p:cNvSpPr/>
            <p:nvPr/>
          </p:nvSpPr>
          <p:spPr>
            <a:xfrm>
              <a:off x="7572938" y="2727551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23</a:t>
              </a:r>
              <a:endParaRPr lang="zh-CN" altLang="en-US" sz="1400" dirty="0"/>
            </a:p>
          </p:txBody>
        </p:sp>
        <p:cxnSp>
          <p:nvCxnSpPr>
            <p:cNvPr id="108" name="直线连接符 107">
              <a:extLst>
                <a:ext uri="{FF2B5EF4-FFF2-40B4-BE49-F238E27FC236}">
                  <a16:creationId xmlns:a16="http://schemas.microsoft.com/office/drawing/2014/main" id="{245ECC39-F022-7C4C-8D6B-C56F8637A261}"/>
                </a:ext>
              </a:extLst>
            </p:cNvPr>
            <p:cNvCxnSpPr/>
            <p:nvPr/>
          </p:nvCxnSpPr>
          <p:spPr bwMode="auto">
            <a:xfrm>
              <a:off x="7521582" y="2997209"/>
              <a:ext cx="495698" cy="658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8E45AE41-B57B-C140-87AB-B58CC423B142}"/>
                </a:ext>
              </a:extLst>
            </p:cNvPr>
            <p:cNvSpPr/>
            <p:nvPr/>
          </p:nvSpPr>
          <p:spPr>
            <a:xfrm>
              <a:off x="7493120" y="2984053"/>
              <a:ext cx="53251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35.5</a:t>
              </a:r>
              <a:endParaRPr lang="zh-CN" altLang="en-US" sz="1400" dirty="0"/>
            </a:p>
          </p:txBody>
        </p:sp>
      </p:grpSp>
      <p:sp>
        <p:nvSpPr>
          <p:cNvPr id="110" name="任意形状 109">
            <a:extLst>
              <a:ext uri="{FF2B5EF4-FFF2-40B4-BE49-F238E27FC236}">
                <a16:creationId xmlns:a16="http://schemas.microsoft.com/office/drawing/2014/main" id="{E299974F-A7A3-F946-8561-C4CD6D67981B}"/>
              </a:ext>
            </a:extLst>
          </p:cNvPr>
          <p:cNvSpPr/>
          <p:nvPr/>
        </p:nvSpPr>
        <p:spPr bwMode="auto">
          <a:xfrm>
            <a:off x="8460432" y="3933792"/>
            <a:ext cx="191093" cy="150126"/>
          </a:xfrm>
          <a:custGeom>
            <a:avLst/>
            <a:gdLst>
              <a:gd name="connsiteX0" fmla="*/ 0 w 191093"/>
              <a:gd name="connsiteY0" fmla="*/ 0 h 150126"/>
              <a:gd name="connsiteX1" fmla="*/ 191068 w 191093"/>
              <a:gd name="connsiteY1" fmla="*/ 81887 h 150126"/>
              <a:gd name="connsiteX2" fmla="*/ 13647 w 191093"/>
              <a:gd name="connsiteY2" fmla="*/ 150126 h 150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093" h="150126">
                <a:moveTo>
                  <a:pt x="0" y="0"/>
                </a:moveTo>
                <a:cubicBezTo>
                  <a:pt x="94397" y="28433"/>
                  <a:pt x="188794" y="56866"/>
                  <a:pt x="191068" y="81887"/>
                </a:cubicBezTo>
                <a:cubicBezTo>
                  <a:pt x="193342" y="106908"/>
                  <a:pt x="43217" y="141028"/>
                  <a:pt x="13647" y="150126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D291403B-3D37-9A44-9D0B-41127592F9D1}"/>
              </a:ext>
            </a:extLst>
          </p:cNvPr>
          <p:cNvGrpSpPr/>
          <p:nvPr/>
        </p:nvGrpSpPr>
        <p:grpSpPr>
          <a:xfrm>
            <a:off x="8659881" y="3749515"/>
            <a:ext cx="434794" cy="564279"/>
            <a:chOff x="7521582" y="2727551"/>
            <a:chExt cx="434794" cy="564279"/>
          </a:xfrm>
        </p:grpSpPr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86954268-3E5B-F64C-8540-E13BA0D0E2FF}"/>
                </a:ext>
              </a:extLst>
            </p:cNvPr>
            <p:cNvSpPr/>
            <p:nvPr/>
          </p:nvSpPr>
          <p:spPr>
            <a:xfrm>
              <a:off x="7572938" y="2727551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23</a:t>
              </a:r>
              <a:endParaRPr lang="zh-CN" altLang="en-US" sz="1400" dirty="0"/>
            </a:p>
          </p:txBody>
        </p:sp>
        <p:cxnSp>
          <p:nvCxnSpPr>
            <p:cNvPr id="113" name="直线连接符 112">
              <a:extLst>
                <a:ext uri="{FF2B5EF4-FFF2-40B4-BE49-F238E27FC236}">
                  <a16:creationId xmlns:a16="http://schemas.microsoft.com/office/drawing/2014/main" id="{658EA235-C76D-D74A-A036-D55D404930C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521582" y="2995474"/>
              <a:ext cx="434794" cy="173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BF96E30F-5AC7-1B46-8A7D-2838D1C8323F}"/>
                </a:ext>
              </a:extLst>
            </p:cNvPr>
            <p:cNvSpPr/>
            <p:nvPr/>
          </p:nvSpPr>
          <p:spPr>
            <a:xfrm>
              <a:off x="7572938" y="2984053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62</a:t>
              </a:r>
              <a:endParaRPr lang="zh-CN" altLang="en-US" sz="1400" dirty="0"/>
            </a:p>
          </p:txBody>
        </p:sp>
      </p:grpSp>
      <p:sp>
        <p:nvSpPr>
          <p:cNvPr id="3089" name="矩形 3088">
            <a:extLst>
              <a:ext uri="{FF2B5EF4-FFF2-40B4-BE49-F238E27FC236}">
                <a16:creationId xmlns:a16="http://schemas.microsoft.com/office/drawing/2014/main" id="{5F6DB304-BB3A-B14D-B9EA-A2351CB6C028}"/>
              </a:ext>
            </a:extLst>
          </p:cNvPr>
          <p:cNvSpPr/>
          <p:nvPr/>
        </p:nvSpPr>
        <p:spPr>
          <a:xfrm>
            <a:off x="6609439" y="4259519"/>
            <a:ext cx="1155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en-US" altLang="zh-CN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中：</a:t>
            </a:r>
            <a:endParaRPr lang="zh-CN" altLang="en-US" sz="1400" dirty="0"/>
          </a:p>
        </p:txBody>
      </p: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16313A6C-DB18-0047-9949-E11F4AE8C10A}"/>
              </a:ext>
            </a:extLst>
          </p:cNvPr>
          <p:cNvGrpSpPr/>
          <p:nvPr/>
        </p:nvGrpSpPr>
        <p:grpSpPr>
          <a:xfrm>
            <a:off x="6660232" y="4430106"/>
            <a:ext cx="1051891" cy="582675"/>
            <a:chOff x="6328421" y="2728900"/>
            <a:chExt cx="1051891" cy="582675"/>
          </a:xfrm>
        </p:grpSpPr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00D2EBAF-4431-C94D-9180-824BD9A4DA10}"/>
                </a:ext>
              </a:extLst>
            </p:cNvPr>
            <p:cNvSpPr/>
            <p:nvPr/>
          </p:nvSpPr>
          <p:spPr>
            <a:xfrm>
              <a:off x="6423253" y="2728900"/>
              <a:ext cx="81304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>
                  <a:solidFill>
                    <a:srgbClr val="FF0000"/>
                  </a:solidFill>
                </a:rPr>
                <a:t>m(Na</a:t>
              </a:r>
              <a:r>
                <a:rPr kumimoji="1" lang="en-US" altLang="zh-CN" sz="1400" baseline="30000" dirty="0">
                  <a:solidFill>
                    <a:srgbClr val="FF0000"/>
                  </a:solidFill>
                </a:rPr>
                <a:t>+</a:t>
              </a:r>
              <a:r>
                <a:rPr kumimoji="1" lang="en-US" altLang="zh-CN" sz="1400" dirty="0">
                  <a:solidFill>
                    <a:srgbClr val="FF0000"/>
                  </a:solidFill>
                </a:rPr>
                <a:t>)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 </a:t>
              </a:r>
              <a:endParaRPr lang="zh-CN" altLang="en-US" sz="1400" dirty="0"/>
            </a:p>
          </p:txBody>
        </p:sp>
        <p:cxnSp>
          <p:nvCxnSpPr>
            <p:cNvPr id="118" name="直线连接符 117">
              <a:extLst>
                <a:ext uri="{FF2B5EF4-FFF2-40B4-BE49-F238E27FC236}">
                  <a16:creationId xmlns:a16="http://schemas.microsoft.com/office/drawing/2014/main" id="{ECA27117-0023-774B-B40D-E1D544530122}"/>
                </a:ext>
              </a:extLst>
            </p:cNvPr>
            <p:cNvCxnSpPr/>
            <p:nvPr/>
          </p:nvCxnSpPr>
          <p:spPr bwMode="auto">
            <a:xfrm>
              <a:off x="6347602" y="3003798"/>
              <a:ext cx="90840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94025356-1924-2D45-9BEB-2588A59078EB}"/>
                </a:ext>
              </a:extLst>
            </p:cNvPr>
            <p:cNvSpPr/>
            <p:nvPr/>
          </p:nvSpPr>
          <p:spPr>
            <a:xfrm>
              <a:off x="6328421" y="3003798"/>
              <a:ext cx="10518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>
                  <a:solidFill>
                    <a:srgbClr val="FF0000"/>
                  </a:solidFill>
                </a:rPr>
                <a:t>m(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阴离子</a:t>
              </a:r>
              <a:r>
                <a:rPr kumimoji="1" lang="en-US" altLang="zh-CN" sz="1400" dirty="0">
                  <a:solidFill>
                    <a:srgbClr val="FF0000"/>
                  </a:solidFill>
                </a:rPr>
                <a:t>)</a:t>
              </a:r>
              <a:r>
                <a:rPr kumimoji="1" lang="zh-CN" altLang="en-US" sz="1400" dirty="0">
                  <a:solidFill>
                    <a:srgbClr val="FF0000"/>
                  </a:solidFill>
                </a:rPr>
                <a:t> </a:t>
              </a:r>
              <a:endParaRPr lang="zh-CN" altLang="en-US" sz="1400" dirty="0"/>
            </a:p>
          </p:txBody>
        </p:sp>
      </p:grpSp>
      <p:sp>
        <p:nvSpPr>
          <p:cNvPr id="120" name="文本框 119">
            <a:extLst>
              <a:ext uri="{FF2B5EF4-FFF2-40B4-BE49-F238E27FC236}">
                <a16:creationId xmlns:a16="http://schemas.microsoft.com/office/drawing/2014/main" id="{F001ED4F-54C2-B840-8C1D-D08067C3EE99}"/>
              </a:ext>
            </a:extLst>
          </p:cNvPr>
          <p:cNvSpPr txBox="1"/>
          <p:nvPr/>
        </p:nvSpPr>
        <p:spPr>
          <a:xfrm>
            <a:off x="7568590" y="4529496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=</a:t>
            </a:r>
            <a:endParaRPr kumimoji="1" lang="zh-CN" altLang="en-US" dirty="0"/>
          </a:p>
        </p:txBody>
      </p:sp>
      <p:grpSp>
        <p:nvGrpSpPr>
          <p:cNvPr id="121" name="组合 120">
            <a:extLst>
              <a:ext uri="{FF2B5EF4-FFF2-40B4-BE49-F238E27FC236}">
                <a16:creationId xmlns:a16="http://schemas.microsoft.com/office/drawing/2014/main" id="{0D88BB88-1D42-8842-90F4-188BBB7A8D8A}"/>
              </a:ext>
            </a:extLst>
          </p:cNvPr>
          <p:cNvGrpSpPr/>
          <p:nvPr/>
        </p:nvGrpSpPr>
        <p:grpSpPr>
          <a:xfrm>
            <a:off x="7812593" y="4430106"/>
            <a:ext cx="495698" cy="591833"/>
            <a:chOff x="7521582" y="2727551"/>
            <a:chExt cx="495698" cy="591833"/>
          </a:xfrm>
        </p:grpSpPr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30418DE7-E5EF-5845-BA4B-04226CC0FD1F}"/>
                </a:ext>
              </a:extLst>
            </p:cNvPr>
            <p:cNvSpPr/>
            <p:nvPr/>
          </p:nvSpPr>
          <p:spPr>
            <a:xfrm>
              <a:off x="7572938" y="2727551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23</a:t>
              </a:r>
              <a:endParaRPr lang="zh-CN" altLang="en-US" sz="1400" dirty="0"/>
            </a:p>
          </p:txBody>
        </p:sp>
        <p:cxnSp>
          <p:nvCxnSpPr>
            <p:cNvPr id="123" name="直线连接符 122">
              <a:extLst>
                <a:ext uri="{FF2B5EF4-FFF2-40B4-BE49-F238E27FC236}">
                  <a16:creationId xmlns:a16="http://schemas.microsoft.com/office/drawing/2014/main" id="{CFAB17E4-603E-4C48-AD26-3DA390F34CF2}"/>
                </a:ext>
              </a:extLst>
            </p:cNvPr>
            <p:cNvCxnSpPr/>
            <p:nvPr/>
          </p:nvCxnSpPr>
          <p:spPr bwMode="auto">
            <a:xfrm>
              <a:off x="7521582" y="2997209"/>
              <a:ext cx="495698" cy="658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C9AE6111-2A71-F948-843C-17CE4D9C39E1}"/>
                </a:ext>
              </a:extLst>
            </p:cNvPr>
            <p:cNvSpPr/>
            <p:nvPr/>
          </p:nvSpPr>
          <p:spPr>
            <a:xfrm>
              <a:off x="7560730" y="3011607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400" dirty="0"/>
                <a:t>62</a:t>
              </a:r>
              <a:endParaRPr lang="zh-CN" altLang="en-US" sz="1400" dirty="0"/>
            </a:p>
          </p:txBody>
        </p:sp>
      </p:grpSp>
      <p:grpSp>
        <p:nvGrpSpPr>
          <p:cNvPr id="131" name="组合 130">
            <a:extLst>
              <a:ext uri="{FF2B5EF4-FFF2-40B4-BE49-F238E27FC236}">
                <a16:creationId xmlns:a16="http://schemas.microsoft.com/office/drawing/2014/main" id="{D98EC5E0-C498-774B-BF0E-9853280F47E9}"/>
              </a:ext>
            </a:extLst>
          </p:cNvPr>
          <p:cNvGrpSpPr/>
          <p:nvPr/>
        </p:nvGrpSpPr>
        <p:grpSpPr>
          <a:xfrm>
            <a:off x="8249771" y="4636330"/>
            <a:ext cx="354677" cy="311684"/>
            <a:chOff x="3779912" y="975821"/>
            <a:chExt cx="432048" cy="342896"/>
          </a:xfrm>
        </p:grpSpPr>
        <p:cxnSp>
          <p:nvCxnSpPr>
            <p:cNvPr id="132" name="直线连接符 131">
              <a:extLst>
                <a:ext uri="{FF2B5EF4-FFF2-40B4-BE49-F238E27FC236}">
                  <a16:creationId xmlns:a16="http://schemas.microsoft.com/office/drawing/2014/main" id="{533FEFD6-8466-6544-906B-F3755E8C3657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3" name="直线连接符 132">
              <a:extLst>
                <a:ext uri="{FF2B5EF4-FFF2-40B4-BE49-F238E27FC236}">
                  <a16:creationId xmlns:a16="http://schemas.microsoft.com/office/drawing/2014/main" id="{93879C0C-B4F3-3744-B99B-A243758DC238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34" name="组合 133">
            <a:extLst>
              <a:ext uri="{FF2B5EF4-FFF2-40B4-BE49-F238E27FC236}">
                <a16:creationId xmlns:a16="http://schemas.microsoft.com/office/drawing/2014/main" id="{7CD44F1A-CDD9-2D40-B77D-838A4CEC6059}"/>
              </a:ext>
            </a:extLst>
          </p:cNvPr>
          <p:cNvGrpSpPr/>
          <p:nvPr/>
        </p:nvGrpSpPr>
        <p:grpSpPr>
          <a:xfrm>
            <a:off x="4920936" y="843558"/>
            <a:ext cx="354677" cy="311684"/>
            <a:chOff x="3779912" y="975821"/>
            <a:chExt cx="432048" cy="342896"/>
          </a:xfrm>
        </p:grpSpPr>
        <p:cxnSp>
          <p:nvCxnSpPr>
            <p:cNvPr id="135" name="直线连接符 134">
              <a:extLst>
                <a:ext uri="{FF2B5EF4-FFF2-40B4-BE49-F238E27FC236}">
                  <a16:creationId xmlns:a16="http://schemas.microsoft.com/office/drawing/2014/main" id="{2B49E769-8714-664A-A273-3F6349E1CFA6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6" name="直线连接符 135">
              <a:extLst>
                <a:ext uri="{FF2B5EF4-FFF2-40B4-BE49-F238E27FC236}">
                  <a16:creationId xmlns:a16="http://schemas.microsoft.com/office/drawing/2014/main" id="{BA379695-DB86-6F4F-BE30-55BD8C848F18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859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31" grpId="0" animBg="1"/>
      <p:bldP spid="42" grpId="0"/>
      <p:bldP spid="44" grpId="0"/>
      <p:bldP spid="45" grpId="0"/>
      <p:bldP spid="43" grpId="0"/>
      <p:bldP spid="47" grpId="0"/>
      <p:bldP spid="48" grpId="0"/>
      <p:bldP spid="49" grpId="0"/>
      <p:bldP spid="50" grpId="0"/>
      <p:bldP spid="51" grpId="0"/>
      <p:bldP spid="56" grpId="0"/>
      <p:bldP spid="63" grpId="0"/>
      <p:bldP spid="69" grpId="0"/>
      <p:bldP spid="3078" grpId="0"/>
      <p:bldP spid="81" grpId="0"/>
      <p:bldP spid="3085" grpId="0" animBg="1"/>
      <p:bldP spid="3088" grpId="0"/>
      <p:bldP spid="104" grpId="0"/>
      <p:bldP spid="110" grpId="0" animBg="1"/>
      <p:bldP spid="3089" grpId="0"/>
      <p:bldP spid="12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0">
            <a:extLst>
              <a:ext uri="{FF2B5EF4-FFF2-40B4-BE49-F238E27FC236}">
                <a16:creationId xmlns:a16="http://schemas.microsoft.com/office/drawing/2014/main" id="{0710AB39-AB86-F644-A434-AE11C5B77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531" y="979299"/>
            <a:ext cx="8460939" cy="37827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某固体混合物可能由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KNO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NaCl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FeCl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CaCl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中的一种或几种组成。依次进行下列四步实验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观察到的现象记录如下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 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混合物加水后形成无色透明溶液。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向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中的溶液中滴加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BaCl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溶液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有白色沉淀生成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继续滴加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BaCl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溶液直至不再产生沉淀为止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然后将沉淀滤出。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(3)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在上述白色沉淀中加入稀盐酸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沉淀完全溶解。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(4)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向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的滤液中加入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AgNO</a:t>
            </a:r>
            <a:r>
              <a:rPr lang="en-US" altLang="zh-CN" b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溶液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有白色沉淀生成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再加入稀硝酸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沉淀不溶解。</a:t>
            </a:r>
          </a:p>
          <a:p>
            <a:pPr>
              <a:lnSpc>
                <a:spcPct val="150000"/>
              </a:lnSpc>
            </a:pP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根据以上实验判断：混合物中肯定含有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_____________,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可能含有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</a:t>
            </a:r>
            <a:r>
              <a:rPr lang="zh-CN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5D713B7-A8F2-C240-A60F-CBE69D4D214B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叙述型</a:t>
            </a:r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6EB5E1B-D6B5-094F-BFBC-2C38DB108BCF}"/>
              </a:ext>
            </a:extLst>
          </p:cNvPr>
          <p:cNvCxnSpPr>
            <a:cxnSpLocks/>
          </p:cNvCxnSpPr>
          <p:nvPr/>
        </p:nvCxnSpPr>
        <p:spPr bwMode="auto">
          <a:xfrm>
            <a:off x="4788024" y="1122298"/>
            <a:ext cx="576064" cy="36933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椭圆 27">
            <a:extLst>
              <a:ext uri="{FF2B5EF4-FFF2-40B4-BE49-F238E27FC236}">
                <a16:creationId xmlns:a16="http://schemas.microsoft.com/office/drawing/2014/main" id="{03F75DFB-FA72-D544-A6F7-D0D629C31EB8}"/>
              </a:ext>
            </a:extLst>
          </p:cNvPr>
          <p:cNvSpPr/>
          <p:nvPr/>
        </p:nvSpPr>
        <p:spPr bwMode="auto">
          <a:xfrm flipH="1">
            <a:off x="2555776" y="1862408"/>
            <a:ext cx="1368152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5D7BB52-D6B6-F748-84A0-49CED1341924}"/>
              </a:ext>
            </a:extLst>
          </p:cNvPr>
          <p:cNvSpPr txBox="1"/>
          <p:nvPr/>
        </p:nvSpPr>
        <p:spPr>
          <a:xfrm>
            <a:off x="5748649" y="1361346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？         ？ 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6A55977-2AAE-E14C-83CC-B47F5F78E24C}"/>
              </a:ext>
            </a:extLst>
          </p:cNvPr>
          <p:cNvSpPr/>
          <p:nvPr/>
        </p:nvSpPr>
        <p:spPr>
          <a:xfrm>
            <a:off x="3563888" y="2685984"/>
            <a:ext cx="1917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191F5B59-9901-9F4E-A23A-04004E630382}"/>
              </a:ext>
            </a:extLst>
          </p:cNvPr>
          <p:cNvGrpSpPr/>
          <p:nvPr/>
        </p:nvGrpSpPr>
        <p:grpSpPr>
          <a:xfrm>
            <a:off x="4721379" y="2886631"/>
            <a:ext cx="354677" cy="311684"/>
            <a:chOff x="3779912" y="975821"/>
            <a:chExt cx="432048" cy="342896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46ADD48-75B1-6849-BAE0-D073ACBA531D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038D1DF0-40F9-FB44-A278-F8DF117CB81C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4" name="椭圆 33">
            <a:extLst>
              <a:ext uri="{FF2B5EF4-FFF2-40B4-BE49-F238E27FC236}">
                <a16:creationId xmlns:a16="http://schemas.microsoft.com/office/drawing/2014/main" id="{541AC241-EDE6-E449-B699-0A225A8CED93}"/>
              </a:ext>
            </a:extLst>
          </p:cNvPr>
          <p:cNvSpPr/>
          <p:nvPr/>
        </p:nvSpPr>
        <p:spPr bwMode="auto">
          <a:xfrm>
            <a:off x="3710482" y="3101891"/>
            <a:ext cx="1365574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B7B06B85-1E5A-9E49-98A8-474E041944C7}"/>
              </a:ext>
            </a:extLst>
          </p:cNvPr>
          <p:cNvCxnSpPr>
            <a:cxnSpLocks/>
          </p:cNvCxnSpPr>
          <p:nvPr/>
        </p:nvCxnSpPr>
        <p:spPr bwMode="auto">
          <a:xfrm>
            <a:off x="3707904" y="2715766"/>
            <a:ext cx="576064" cy="36933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5A689A7-2256-514D-9886-F4E5862385BC}"/>
              </a:ext>
            </a:extLst>
          </p:cNvPr>
          <p:cNvGrpSpPr/>
          <p:nvPr/>
        </p:nvGrpSpPr>
        <p:grpSpPr>
          <a:xfrm>
            <a:off x="6516216" y="1323962"/>
            <a:ext cx="354677" cy="311684"/>
            <a:chOff x="3779912" y="975821"/>
            <a:chExt cx="432048" cy="342896"/>
          </a:xfrm>
        </p:grpSpPr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C1F7F4DE-07C3-934F-82C7-85D24B5A39C0}"/>
                </a:ext>
              </a:extLst>
            </p:cNvPr>
            <p:cNvCxnSpPr/>
            <p:nvPr/>
          </p:nvCxnSpPr>
          <p:spPr bwMode="auto">
            <a:xfrm>
              <a:off x="3779912" y="1131590"/>
              <a:ext cx="144016" cy="187127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42A42E03-88D5-D542-9166-B194CCE5E284}"/>
                </a:ext>
              </a:extLst>
            </p:cNvPr>
            <p:cNvCxnSpPr/>
            <p:nvPr/>
          </p:nvCxnSpPr>
          <p:spPr bwMode="auto">
            <a:xfrm flipV="1">
              <a:off x="3906703" y="975821"/>
              <a:ext cx="305257" cy="330118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530FFAEB-FA1D-7948-956F-5C66E7BAD7F2}"/>
              </a:ext>
            </a:extLst>
          </p:cNvPr>
          <p:cNvCxnSpPr>
            <a:cxnSpLocks/>
          </p:cNvCxnSpPr>
          <p:nvPr/>
        </p:nvCxnSpPr>
        <p:spPr bwMode="auto">
          <a:xfrm>
            <a:off x="5508104" y="1122298"/>
            <a:ext cx="576064" cy="36933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A58A1E50-5844-934C-8EAB-D98C6907BBCC}"/>
              </a:ext>
            </a:extLst>
          </p:cNvPr>
          <p:cNvCxnSpPr>
            <a:cxnSpLocks/>
          </p:cNvCxnSpPr>
          <p:nvPr/>
        </p:nvCxnSpPr>
        <p:spPr bwMode="auto">
          <a:xfrm>
            <a:off x="3203848" y="1059582"/>
            <a:ext cx="576064" cy="36933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椭圆 40">
            <a:extLst>
              <a:ext uri="{FF2B5EF4-FFF2-40B4-BE49-F238E27FC236}">
                <a16:creationId xmlns:a16="http://schemas.microsoft.com/office/drawing/2014/main" id="{C3E104F4-DA1F-BD40-89CE-31D91BBCA830}"/>
              </a:ext>
            </a:extLst>
          </p:cNvPr>
          <p:cNvSpPr/>
          <p:nvPr/>
        </p:nvSpPr>
        <p:spPr bwMode="auto">
          <a:xfrm flipH="1">
            <a:off x="827584" y="3487104"/>
            <a:ext cx="1368152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4E67AF7E-40EE-A842-8569-CBD219B811A5}"/>
              </a:ext>
            </a:extLst>
          </p:cNvPr>
          <p:cNvSpPr/>
          <p:nvPr/>
        </p:nvSpPr>
        <p:spPr bwMode="auto">
          <a:xfrm>
            <a:off x="2699792" y="2262968"/>
            <a:ext cx="720080" cy="452798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F9DF6F6-D836-BA45-9850-BAE3A004F7C4}"/>
              </a:ext>
            </a:extLst>
          </p:cNvPr>
          <p:cNvSpPr txBox="1"/>
          <p:nvPr/>
        </p:nvSpPr>
        <p:spPr>
          <a:xfrm>
            <a:off x="4276411" y="130696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EF19F6E-0C58-C345-B1C7-4EE4F5B6D743}"/>
              </a:ext>
            </a:extLst>
          </p:cNvPr>
          <p:cNvSpPr/>
          <p:nvPr/>
        </p:nvSpPr>
        <p:spPr>
          <a:xfrm>
            <a:off x="4507637" y="3930610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3667025-48B3-424F-AF02-F7FF8259D9EA}"/>
              </a:ext>
            </a:extLst>
          </p:cNvPr>
          <p:cNvSpPr/>
          <p:nvPr/>
        </p:nvSpPr>
        <p:spPr>
          <a:xfrm>
            <a:off x="539552" y="4299942"/>
            <a:ext cx="1532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14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29" grpId="1"/>
      <p:bldP spid="22" grpId="0"/>
      <p:bldP spid="34" grpId="0" animBg="1"/>
      <p:bldP spid="41" grpId="0" animBg="1"/>
      <p:bldP spid="42" grpId="0" animBg="1"/>
      <p:bldP spid="43" grpId="0"/>
      <p:bldP spid="43" grpId="1"/>
      <p:bldP spid="23" grpId="0"/>
      <p:bldP spid="2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17——</a:t>
            </a:r>
            <a:r>
              <a:rPr lang="zh-CN" altLang="en-US" sz="222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框图型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32203" r="26659" b="28814"/>
          <a:stretch/>
        </p:blipFill>
        <p:spPr>
          <a:xfrm>
            <a:off x="3784383" y="1125271"/>
            <a:ext cx="4908759" cy="217118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39552" y="915566"/>
            <a:ext cx="2952328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2017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天津）A～G是初中化学常见的物质。己知A为黑色固体单质，B为红棕色粉末，G为紫红色固体单质，它们的转化关系如图所示(部分生成物已经省略)，请回答下列问题。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①写出化学式：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②反应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Ⅱ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的化学方程式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为：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③反应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Ⅲ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的化学方程式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为：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</a:t>
            </a:r>
            <a:endParaRPr lang="zh-CN" altLang="en-US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 bwMode="auto">
          <a:xfrm>
            <a:off x="4026378" y="1410330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4026378" y="2778482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8032855" y="2778482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接箭头连接符 7"/>
          <p:cNvCxnSpPr/>
          <p:nvPr/>
        </p:nvCxnSpPr>
        <p:spPr bwMode="auto">
          <a:xfrm>
            <a:off x="4263162" y="3261788"/>
            <a:ext cx="0" cy="2520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9" name="文本框 8"/>
          <p:cNvSpPr txBox="1"/>
          <p:nvPr/>
        </p:nvSpPr>
        <p:spPr>
          <a:xfrm>
            <a:off x="3856391" y="341726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接箭头连接符 9"/>
          <p:cNvCxnSpPr/>
          <p:nvPr/>
        </p:nvCxnSpPr>
        <p:spPr bwMode="auto">
          <a:xfrm>
            <a:off x="8284273" y="3246534"/>
            <a:ext cx="0" cy="2520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1" name="文本框 10"/>
          <p:cNvSpPr txBox="1"/>
          <p:nvPr/>
        </p:nvSpPr>
        <p:spPr>
          <a:xfrm>
            <a:off x="8032855" y="342655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接箭头连接符 11"/>
          <p:cNvCxnSpPr/>
          <p:nvPr/>
        </p:nvCxnSpPr>
        <p:spPr bwMode="auto">
          <a:xfrm>
            <a:off x="4263162" y="1914386"/>
            <a:ext cx="0" cy="2520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3" name="文本框 12"/>
          <p:cNvSpPr txBox="1"/>
          <p:nvPr/>
        </p:nvSpPr>
        <p:spPr>
          <a:xfrm>
            <a:off x="4081077" y="206986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接箭头连接符 13"/>
          <p:cNvCxnSpPr/>
          <p:nvPr/>
        </p:nvCxnSpPr>
        <p:spPr bwMode="auto">
          <a:xfrm>
            <a:off x="7062812" y="1626354"/>
            <a:ext cx="0" cy="2520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5" name="文本框 14"/>
          <p:cNvSpPr txBox="1"/>
          <p:nvPr/>
        </p:nvSpPr>
        <p:spPr>
          <a:xfrm>
            <a:off x="6880727" y="178182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16631" y="341726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041907" y="2049110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接箭头连接符 17"/>
          <p:cNvCxnSpPr/>
          <p:nvPr/>
        </p:nvCxnSpPr>
        <p:spPr bwMode="auto">
          <a:xfrm>
            <a:off x="6232655" y="3246534"/>
            <a:ext cx="0" cy="2520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19" name="直接箭头连接符 18"/>
          <p:cNvCxnSpPr/>
          <p:nvPr/>
        </p:nvCxnSpPr>
        <p:spPr bwMode="auto">
          <a:xfrm>
            <a:off x="6304663" y="1842378"/>
            <a:ext cx="0" cy="2520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0" name="文本框 19"/>
          <p:cNvSpPr txBox="1"/>
          <p:nvPr/>
        </p:nvSpPr>
        <p:spPr>
          <a:xfrm>
            <a:off x="8438044" y="1412496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436525" y="1911929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484690" y="3930610"/>
            <a:ext cx="4040607" cy="529410"/>
            <a:chOff x="4484690" y="3930610"/>
            <a:chExt cx="4040607" cy="529410"/>
          </a:xfrm>
        </p:grpSpPr>
        <p:sp>
          <p:nvSpPr>
            <p:cNvPr id="23" name="文本框 22"/>
            <p:cNvSpPr txBox="1"/>
            <p:nvPr/>
          </p:nvSpPr>
          <p:spPr>
            <a:xfrm>
              <a:off x="4484690" y="4090688"/>
              <a:ext cx="40406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Ⅱ:</a:t>
              </a:r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C             2CO</a:t>
              </a:r>
              <a:endParaRPr lang="zh-CN" altLang="en-US" sz="1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940152" y="4268993"/>
              <a:ext cx="602457" cy="30949"/>
              <a:chOff x="5868144" y="4299942"/>
              <a:chExt cx="602457" cy="30949"/>
            </a:xfrm>
          </p:grpSpPr>
          <p:cxnSp>
            <p:nvCxnSpPr>
              <p:cNvPr id="25" name="直接连接符 24"/>
              <p:cNvCxnSpPr/>
              <p:nvPr/>
            </p:nvCxnSpPr>
            <p:spPr bwMode="auto">
              <a:xfrm>
                <a:off x="5868144" y="4299942"/>
                <a:ext cx="602457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直接连接符 25"/>
              <p:cNvCxnSpPr/>
              <p:nvPr/>
            </p:nvCxnSpPr>
            <p:spPr bwMode="auto">
              <a:xfrm>
                <a:off x="5868144" y="4330891"/>
                <a:ext cx="602457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9" name="文本框 28"/>
            <p:cNvSpPr txBox="1"/>
            <p:nvPr/>
          </p:nvSpPr>
          <p:spPr>
            <a:xfrm>
              <a:off x="5889689" y="393061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高温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99992" y="4456820"/>
            <a:ext cx="4040607" cy="369332"/>
            <a:chOff x="4499992" y="4456820"/>
            <a:chExt cx="4040607" cy="369332"/>
          </a:xfrm>
        </p:grpSpPr>
        <p:sp>
          <p:nvSpPr>
            <p:cNvPr id="30" name="文本框 29"/>
            <p:cNvSpPr txBox="1"/>
            <p:nvPr/>
          </p:nvSpPr>
          <p:spPr>
            <a:xfrm>
              <a:off x="4499992" y="4456820"/>
              <a:ext cx="40406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Ⅲ:</a:t>
              </a: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Fe + CuSO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                  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 + FeSO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endParaRPr lang="zh-CN" altLang="en-US" sz="1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156176" y="4629033"/>
              <a:ext cx="602457" cy="30949"/>
              <a:chOff x="5678513" y="4299942"/>
              <a:chExt cx="602457" cy="30949"/>
            </a:xfrm>
          </p:grpSpPr>
          <p:cxnSp>
            <p:nvCxnSpPr>
              <p:cNvPr id="32" name="直接连接符 31"/>
              <p:cNvCxnSpPr/>
              <p:nvPr/>
            </p:nvCxnSpPr>
            <p:spPr bwMode="auto">
              <a:xfrm>
                <a:off x="5678513" y="4299942"/>
                <a:ext cx="602457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直接连接符 32"/>
              <p:cNvCxnSpPr/>
              <p:nvPr/>
            </p:nvCxnSpPr>
            <p:spPr bwMode="auto">
              <a:xfrm>
                <a:off x="5678513" y="4330891"/>
                <a:ext cx="602457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85041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1" grpId="0"/>
      <p:bldP spid="13" grpId="0"/>
      <p:bldP spid="15" grpId="0"/>
      <p:bldP spid="16" grpId="0"/>
      <p:bldP spid="17" grpId="0"/>
      <p:bldP spid="20" grpId="0"/>
      <p:bldP spid="2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1520" y="843558"/>
            <a:ext cx="4366518" cy="3970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2015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天津）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是初中化学常见的物质，这四种物质中均含有同一种元素。其中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为无色气体单质，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为氧化物，且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为有毒气体，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是大理石的主要成分。它们之间的部分转化关系如右图所示（图中反应条件及部分反应物、生成物已省略）回答下列问题：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）写出下列物质的化学式：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zh-CN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zh-CN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）写出由物质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转化为物质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的化学方程式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</a:t>
            </a:r>
            <a:endParaRPr lang="en-US" altLang="zh-CN" b="0" u="sng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）写出物质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与过氧化钠（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</a:t>
            </a:r>
            <a:r>
              <a:rPr lang="en-US" altLang="zh-CN" b="0" baseline="-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r>
              <a:rPr lang="en-US" altLang="zh-CN" b="0" baseline="-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）反应生成碳酸钠和物质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的化学方程式</a:t>
            </a:r>
            <a:endParaRPr lang="en-US" altLang="zh-CN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en-US" b="0" u="sng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18433" name="图片 13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820" y="2146593"/>
            <a:ext cx="4135668" cy="78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 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框图型</a:t>
            </a:r>
          </a:p>
        </p:txBody>
      </p:sp>
      <p:sp>
        <p:nvSpPr>
          <p:cNvPr id="6" name="等腰三角形 5"/>
          <p:cNvSpPr/>
          <p:nvPr/>
        </p:nvSpPr>
        <p:spPr bwMode="auto">
          <a:xfrm>
            <a:off x="4788024" y="2125843"/>
            <a:ext cx="576064" cy="504056"/>
          </a:xfrm>
          <a:prstGeom prst="triangl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6012160" y="2125843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箭头连接符 8"/>
          <p:cNvCxnSpPr/>
          <p:nvPr/>
        </p:nvCxnSpPr>
        <p:spPr bwMode="auto">
          <a:xfrm>
            <a:off x="8676456" y="2629899"/>
            <a:ext cx="0" cy="2520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0" name="文本框 9"/>
          <p:cNvSpPr txBox="1"/>
          <p:nvPr/>
        </p:nvSpPr>
        <p:spPr>
          <a:xfrm>
            <a:off x="8316416" y="2787774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altLang="zh-CN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034734" y="1781358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164288" y="1781358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椭圆 12"/>
          <p:cNvSpPr/>
          <p:nvPr/>
        </p:nvSpPr>
        <p:spPr bwMode="auto">
          <a:xfrm>
            <a:off x="7262266" y="2146593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56229" y="1777261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75409" y="3435774"/>
            <a:ext cx="4040607" cy="529482"/>
            <a:chOff x="4753782" y="3930538"/>
            <a:chExt cx="4040607" cy="529482"/>
          </a:xfrm>
        </p:grpSpPr>
        <p:sp>
          <p:nvSpPr>
            <p:cNvPr id="16" name="文本框 15"/>
            <p:cNvSpPr txBox="1"/>
            <p:nvPr/>
          </p:nvSpPr>
          <p:spPr>
            <a:xfrm>
              <a:off x="4753782" y="4090688"/>
              <a:ext cx="40406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C             2CO</a:t>
              </a:r>
              <a:endParaRPr lang="zh-CN" altLang="en-US" sz="1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940152" y="4268993"/>
              <a:ext cx="602457" cy="30949"/>
              <a:chOff x="5868144" y="4299942"/>
              <a:chExt cx="602457" cy="30949"/>
            </a:xfrm>
          </p:grpSpPr>
          <p:cxnSp>
            <p:nvCxnSpPr>
              <p:cNvPr id="19" name="直接连接符 18"/>
              <p:cNvCxnSpPr/>
              <p:nvPr/>
            </p:nvCxnSpPr>
            <p:spPr bwMode="auto">
              <a:xfrm>
                <a:off x="5868144" y="4299942"/>
                <a:ext cx="602457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直接连接符 19"/>
              <p:cNvCxnSpPr/>
              <p:nvPr/>
            </p:nvCxnSpPr>
            <p:spPr bwMode="auto">
              <a:xfrm>
                <a:off x="5868144" y="4330891"/>
                <a:ext cx="602457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8" name="文本框 17"/>
            <p:cNvSpPr txBox="1"/>
            <p:nvPr/>
          </p:nvSpPr>
          <p:spPr>
            <a:xfrm>
              <a:off x="5893072" y="3930538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高温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3CCE087-B8E6-2140-B81E-F0D68E37AD05}"/>
              </a:ext>
            </a:extLst>
          </p:cNvPr>
          <p:cNvGrpSpPr/>
          <p:nvPr/>
        </p:nvGrpSpPr>
        <p:grpSpPr>
          <a:xfrm>
            <a:off x="463287" y="4399772"/>
            <a:ext cx="3618584" cy="379030"/>
            <a:chOff x="463287" y="4399772"/>
            <a:chExt cx="3618584" cy="379030"/>
          </a:xfrm>
        </p:grpSpPr>
        <p:grpSp>
          <p:nvGrpSpPr>
            <p:cNvPr id="8" name="组合 7"/>
            <p:cNvGrpSpPr/>
            <p:nvPr/>
          </p:nvGrpSpPr>
          <p:grpSpPr>
            <a:xfrm>
              <a:off x="463287" y="4399772"/>
              <a:ext cx="3618584" cy="379030"/>
              <a:chOff x="4967352" y="4215711"/>
              <a:chExt cx="3618584" cy="379030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967352" y="4215711"/>
                <a:ext cx="2773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2CO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+ 2Na</a:t>
                </a:r>
                <a:r>
                  <a:rPr lang="en-US" altLang="zh-CN" baseline="-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                   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6904065" y="4225409"/>
                <a:ext cx="16818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2Na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O</a:t>
                </a:r>
                <a:r>
                  <a:rPr lang="en-US" altLang="zh-CN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 bwMode="auto">
              <a:xfrm>
                <a:off x="6590807" y="4400377"/>
                <a:ext cx="419162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27" name="直接连接符 26"/>
            <p:cNvCxnSpPr/>
            <p:nvPr/>
          </p:nvCxnSpPr>
          <p:spPr bwMode="auto">
            <a:xfrm>
              <a:off x="2084185" y="4639763"/>
              <a:ext cx="41916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85254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/>
      <p:bldP spid="11" grpId="0"/>
      <p:bldP spid="12" grpId="0"/>
      <p:bldP spid="13" grpId="0" animBg="1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82DB90C-467C-3E43-AEFD-20FD9A24797C}"/>
              </a:ext>
            </a:extLst>
          </p:cNvPr>
          <p:cNvSpPr/>
          <p:nvPr/>
        </p:nvSpPr>
        <p:spPr>
          <a:xfrm>
            <a:off x="323528" y="843558"/>
            <a:ext cx="3744416" cy="36582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现有稀盐酸、稀硫酸、氢氧化钡、碳酸钠</a:t>
            </a: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瓶失去标签的溶液，分别编号为</a:t>
            </a: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。每次取少量溶液两两混合，所观察到的现象记录在下表中（</a:t>
            </a: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“—”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表示无明显现象；</a:t>
            </a: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“↓”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表示有沉淀生成；</a:t>
            </a: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“↑”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表示有气体生成）。由此推断</a:t>
            </a: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瓶溶液中的溶质的化学式分别为：</a:t>
            </a:r>
            <a:endParaRPr lang="zh-CN" altLang="zh-CN" b="0" kern="1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．</a:t>
            </a:r>
            <a:r>
              <a:rPr lang="en-US" altLang="zh-CN" b="0" u="sng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．</a:t>
            </a:r>
            <a:r>
              <a:rPr lang="en-US" altLang="zh-CN" b="0" u="sng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．</a:t>
            </a:r>
            <a:r>
              <a:rPr lang="en-US" altLang="zh-CN" b="0" u="sng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endParaRPr lang="en-US" altLang="zh-CN" b="0" kern="100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．</a:t>
            </a:r>
            <a:r>
              <a:rPr lang="en-US" altLang="zh-CN" b="0" u="sng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</a:t>
            </a:r>
            <a:r>
              <a:rPr lang="zh-CN" altLang="zh-CN" b="0" kern="1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b="0" kern="1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8DA467-EC6D-1748-9C65-30B293CA688F}"/>
              </a:ext>
            </a:extLst>
          </p:cNvPr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表格型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03CFE7A-E5ED-7B4B-893F-9D79C458908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771550"/>
            <a:ext cx="4032448" cy="1800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44DD6F0E-C255-0241-BD5C-0A3B9442D758}"/>
              </a:ext>
            </a:extLst>
          </p:cNvPr>
          <p:cNvGrpSpPr/>
          <p:nvPr/>
        </p:nvGrpSpPr>
        <p:grpSpPr>
          <a:xfrm>
            <a:off x="4644008" y="2787774"/>
            <a:ext cx="512440" cy="369332"/>
            <a:chOff x="4139952" y="2139702"/>
            <a:chExt cx="512440" cy="36933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A19BD4F2-C2C2-B14F-99BE-CCD108B37546}"/>
                </a:ext>
              </a:extLst>
            </p:cNvPr>
            <p:cNvSpPr txBox="1"/>
            <p:nvPr/>
          </p:nvSpPr>
          <p:spPr>
            <a:xfrm>
              <a:off x="4139952" y="2139702"/>
              <a:ext cx="406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7" name="直线箭头连接符 6">
              <a:extLst>
                <a:ext uri="{FF2B5EF4-FFF2-40B4-BE49-F238E27FC236}">
                  <a16:creationId xmlns:a16="http://schemas.microsoft.com/office/drawing/2014/main" id="{E50B3400-45B5-C64C-BF1A-539C5059F66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499992" y="2139702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8" name="直线箭头连接符 7">
              <a:extLst>
                <a:ext uri="{FF2B5EF4-FFF2-40B4-BE49-F238E27FC236}">
                  <a16:creationId xmlns:a16="http://schemas.microsoft.com/office/drawing/2014/main" id="{1E3D25B0-35AF-004D-A2EA-4D4A9813D0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52392" y="2139702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A91C87C-ECD4-5D44-94CB-6413DA7BF9E8}"/>
              </a:ext>
            </a:extLst>
          </p:cNvPr>
          <p:cNvGrpSpPr/>
          <p:nvPr/>
        </p:nvGrpSpPr>
        <p:grpSpPr>
          <a:xfrm>
            <a:off x="6563289" y="2787774"/>
            <a:ext cx="465367" cy="374062"/>
            <a:chOff x="6059233" y="2139702"/>
            <a:chExt cx="465367" cy="374062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E24813F-6A9D-0D4D-A185-6DE122551162}"/>
                </a:ext>
              </a:extLst>
            </p:cNvPr>
            <p:cNvSpPr txBox="1"/>
            <p:nvPr/>
          </p:nvSpPr>
          <p:spPr>
            <a:xfrm>
              <a:off x="6059233" y="214443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16" name="直线箭头连接符 15">
              <a:extLst>
                <a:ext uri="{FF2B5EF4-FFF2-40B4-BE49-F238E27FC236}">
                  <a16:creationId xmlns:a16="http://schemas.microsoft.com/office/drawing/2014/main" id="{571812BA-FC00-4048-9C0E-6FCD0E73F3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72200" y="2139702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17" name="直线箭头连接符 16">
              <a:extLst>
                <a:ext uri="{FF2B5EF4-FFF2-40B4-BE49-F238E27FC236}">
                  <a16:creationId xmlns:a16="http://schemas.microsoft.com/office/drawing/2014/main" id="{3B030903-42DC-1A44-A06D-6F25F9813A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24600" y="2139702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6E9308E0-CE25-9549-9B9D-7F68103F7EEB}"/>
              </a:ext>
            </a:extLst>
          </p:cNvPr>
          <p:cNvCxnSpPr>
            <a:cxnSpLocks/>
          </p:cNvCxnSpPr>
          <p:nvPr/>
        </p:nvCxnSpPr>
        <p:spPr bwMode="auto">
          <a:xfrm flipV="1">
            <a:off x="8020000" y="4101594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DB9E885F-07FC-8044-9819-1377FD87869E}"/>
              </a:ext>
            </a:extLst>
          </p:cNvPr>
          <p:cNvCxnSpPr>
            <a:cxnSpLocks/>
          </p:cNvCxnSpPr>
          <p:nvPr/>
        </p:nvCxnSpPr>
        <p:spPr bwMode="auto">
          <a:xfrm>
            <a:off x="8172400" y="4101594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F88FF750-7742-5941-AB5C-9B3B311B1B35}"/>
              </a:ext>
            </a:extLst>
          </p:cNvPr>
          <p:cNvCxnSpPr>
            <a:cxnSpLocks/>
          </p:cNvCxnSpPr>
          <p:nvPr/>
        </p:nvCxnSpPr>
        <p:spPr bwMode="auto">
          <a:xfrm>
            <a:off x="4908678" y="3124840"/>
            <a:ext cx="856936" cy="69292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722CD6C5-2B79-2F4E-91BD-F9D3EFAB62E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24128" y="3116440"/>
            <a:ext cx="2235231" cy="70132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122AF3B2-A2C6-E54B-AB3C-EAD031B1D5E7}"/>
              </a:ext>
            </a:extLst>
          </p:cNvPr>
          <p:cNvCxnSpPr>
            <a:cxnSpLocks/>
            <a:endCxn id="19" idx="2"/>
          </p:cNvCxnSpPr>
          <p:nvPr/>
        </p:nvCxnSpPr>
        <p:spPr bwMode="auto">
          <a:xfrm flipV="1">
            <a:off x="4875152" y="3157106"/>
            <a:ext cx="2838887" cy="66065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C324DA43-0024-AE4D-9291-066772C5D48D}"/>
              </a:ext>
            </a:extLst>
          </p:cNvPr>
          <p:cNvCxnSpPr>
            <a:cxnSpLocks/>
          </p:cNvCxnSpPr>
          <p:nvPr/>
        </p:nvCxnSpPr>
        <p:spPr bwMode="auto">
          <a:xfrm>
            <a:off x="6771039" y="3115200"/>
            <a:ext cx="0" cy="7025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38BD3EC1-748F-0B47-AA9E-4054D5EF0A65}"/>
              </a:ext>
            </a:extLst>
          </p:cNvPr>
          <p:cNvGrpSpPr/>
          <p:nvPr/>
        </p:nvGrpSpPr>
        <p:grpSpPr>
          <a:xfrm>
            <a:off x="5509512" y="2787774"/>
            <a:ext cx="646664" cy="369332"/>
            <a:chOff x="5509512" y="2787774"/>
            <a:chExt cx="646664" cy="369332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34544E56-C8B1-F740-B27B-928E09B3386E}"/>
                </a:ext>
              </a:extLst>
            </p:cNvPr>
            <p:cNvGrpSpPr/>
            <p:nvPr/>
          </p:nvGrpSpPr>
          <p:grpSpPr>
            <a:xfrm>
              <a:off x="5509512" y="2787774"/>
              <a:ext cx="646664" cy="369332"/>
              <a:chOff x="5005456" y="2139702"/>
              <a:chExt cx="646664" cy="369332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69B928D-C521-A248-881E-E7D56931E454}"/>
                  </a:ext>
                </a:extLst>
              </p:cNvPr>
              <p:cNvSpPr txBox="1"/>
              <p:nvPr/>
            </p:nvSpPr>
            <p:spPr>
              <a:xfrm>
                <a:off x="5005456" y="2139702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kumimoji="1"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  <p:cxnSp>
            <p:nvCxnSpPr>
              <p:cNvPr id="12" name="直线箭头连接符 11">
                <a:extLst>
                  <a:ext uri="{FF2B5EF4-FFF2-40B4-BE49-F238E27FC236}">
                    <a16:creationId xmlns:a16="http://schemas.microsoft.com/office/drawing/2014/main" id="{291F4BD0-808E-E94E-ABA1-D0D9036DB59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499720" y="2139702"/>
                <a:ext cx="0" cy="342364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</p:spPr>
          </p:cxnSp>
          <p:cxnSp>
            <p:nvCxnSpPr>
              <p:cNvPr id="13" name="直线箭头连接符 12">
                <a:extLst>
                  <a:ext uri="{FF2B5EF4-FFF2-40B4-BE49-F238E27FC236}">
                    <a16:creationId xmlns:a16="http://schemas.microsoft.com/office/drawing/2014/main" id="{17E0A83D-B80F-894F-B11F-E5E71636C04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652120" y="2139702"/>
                <a:ext cx="0" cy="342364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</p:spPr>
          </p:cxnSp>
        </p:grpSp>
        <p:cxnSp>
          <p:nvCxnSpPr>
            <p:cNvPr id="35" name="直线箭头连接符 34">
              <a:extLst>
                <a:ext uri="{FF2B5EF4-FFF2-40B4-BE49-F238E27FC236}">
                  <a16:creationId xmlns:a16="http://schemas.microsoft.com/office/drawing/2014/main" id="{072269BD-FAFC-BF4E-A957-74AF3B4CBBE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868144" y="2787774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A542303F-DB88-1946-9DF4-4D59033761CB}"/>
              </a:ext>
            </a:extLst>
          </p:cNvPr>
          <p:cNvGrpSpPr/>
          <p:nvPr/>
        </p:nvGrpSpPr>
        <p:grpSpPr>
          <a:xfrm>
            <a:off x="7538350" y="2787774"/>
            <a:ext cx="351378" cy="369332"/>
            <a:chOff x="7538350" y="2787774"/>
            <a:chExt cx="351378" cy="369332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8BF3CE6-F2BF-B747-B1C0-790E84D84C05}"/>
                </a:ext>
              </a:extLst>
            </p:cNvPr>
            <p:cNvSpPr txBox="1"/>
            <p:nvPr/>
          </p:nvSpPr>
          <p:spPr>
            <a:xfrm>
              <a:off x="7538350" y="2787774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" name="直线箭头连接符 35">
              <a:extLst>
                <a:ext uri="{FF2B5EF4-FFF2-40B4-BE49-F238E27FC236}">
                  <a16:creationId xmlns:a16="http://schemas.microsoft.com/office/drawing/2014/main" id="{6C202A12-1D2B-4846-92F1-CF2A15B0472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884368" y="2787774"/>
              <a:ext cx="0" cy="3423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972547A1-2E4B-1540-8E8D-2C3CB3E70D47}"/>
              </a:ext>
            </a:extLst>
          </p:cNvPr>
          <p:cNvSpPr/>
          <p:nvPr/>
        </p:nvSpPr>
        <p:spPr>
          <a:xfrm>
            <a:off x="4588550" y="3723878"/>
            <a:ext cx="4304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Ba(OH)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75636C5D-C9B0-2E4E-9D56-8CC197B4C798}"/>
              </a:ext>
            </a:extLst>
          </p:cNvPr>
          <p:cNvCxnSpPr>
            <a:cxnSpLocks/>
          </p:cNvCxnSpPr>
          <p:nvPr/>
        </p:nvCxnSpPr>
        <p:spPr bwMode="auto">
          <a:xfrm flipV="1">
            <a:off x="4860032" y="4101594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5B8FE4FC-5DA7-284C-A96F-1F6995A2862D}"/>
              </a:ext>
            </a:extLst>
          </p:cNvPr>
          <p:cNvCxnSpPr>
            <a:cxnSpLocks/>
          </p:cNvCxnSpPr>
          <p:nvPr/>
        </p:nvCxnSpPr>
        <p:spPr bwMode="auto">
          <a:xfrm flipV="1">
            <a:off x="5715744" y="4101594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819E69DE-22B4-944B-AED3-003799F956FD}"/>
              </a:ext>
            </a:extLst>
          </p:cNvPr>
          <p:cNvCxnSpPr>
            <a:cxnSpLocks/>
          </p:cNvCxnSpPr>
          <p:nvPr/>
        </p:nvCxnSpPr>
        <p:spPr bwMode="auto">
          <a:xfrm>
            <a:off x="5868144" y="4101594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062D37FC-261A-D74C-B8BD-017050AE8B33}"/>
              </a:ext>
            </a:extLst>
          </p:cNvPr>
          <p:cNvCxnSpPr>
            <a:cxnSpLocks/>
          </p:cNvCxnSpPr>
          <p:nvPr/>
        </p:nvCxnSpPr>
        <p:spPr bwMode="auto">
          <a:xfrm>
            <a:off x="6732240" y="4083918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28F31C09-DF2C-2141-8B93-F9560E7314FF}"/>
              </a:ext>
            </a:extLst>
          </p:cNvPr>
          <p:cNvCxnSpPr>
            <a:cxnSpLocks/>
          </p:cNvCxnSpPr>
          <p:nvPr/>
        </p:nvCxnSpPr>
        <p:spPr bwMode="auto">
          <a:xfrm>
            <a:off x="6884640" y="4083918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31BD6972-7D9B-FC4B-8F73-73AF6FC5FD41}"/>
              </a:ext>
            </a:extLst>
          </p:cNvPr>
          <p:cNvCxnSpPr>
            <a:cxnSpLocks/>
          </p:cNvCxnSpPr>
          <p:nvPr/>
        </p:nvCxnSpPr>
        <p:spPr bwMode="auto">
          <a:xfrm flipV="1">
            <a:off x="7884368" y="4101594"/>
            <a:ext cx="0" cy="3423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</p:spTree>
    <p:extLst>
      <p:ext uri="{BB962C8B-B14F-4D97-AF65-F5344CB8AC3E}">
        <p14:creationId xmlns:p14="http://schemas.microsoft.com/office/powerpoint/2010/main" val="410250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71" y="40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框图型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15848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5" name="图片 6" descr="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888" y="1284208"/>
            <a:ext cx="4886151" cy="267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51520" y="843558"/>
            <a:ext cx="3672408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右图是初中化学中常见物质间的转化关系，其中甲、乙、丙为单质；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为化合物，且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与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的组成元素相同，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与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的组成元素也相同。已知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、丙均为黑色粉末，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在高温条件下可生成丙和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，其余反应条件、部分反应物和生成物均已略去。试推断：</a:t>
            </a:r>
          </a:p>
          <a:p>
            <a:pPr lvl="0" rtl="0"/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写出有关物质的化学式：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A_______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、甲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E______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</a:p>
          <a:p>
            <a:pPr lvl="0" rtl="0"/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 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写出下列化学方程式：</a:t>
            </a:r>
          </a:p>
          <a:p>
            <a:pPr lvl="0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A→B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＋甲：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</a:p>
          <a:p>
            <a:pPr lvl="0" rtl="0"/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＋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E→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丙＋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r>
              <a:rPr lang="en-US" altLang="zh-CN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</a:t>
            </a:r>
            <a:r>
              <a:rPr lang="zh-CN" altLang="en-US" b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6" name="椭圆 5"/>
          <p:cNvSpPr/>
          <p:nvPr/>
        </p:nvSpPr>
        <p:spPr bwMode="auto">
          <a:xfrm>
            <a:off x="4130610" y="2477727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220072" y="1807626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8414394" y="3405804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8414394" y="1318599"/>
            <a:ext cx="478086" cy="452798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等腰三角形 9"/>
          <p:cNvSpPr/>
          <p:nvPr/>
        </p:nvSpPr>
        <p:spPr bwMode="auto">
          <a:xfrm>
            <a:off x="5957899" y="2971649"/>
            <a:ext cx="576064" cy="504056"/>
          </a:xfrm>
          <a:prstGeom prst="triangl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等腰三角形 10"/>
          <p:cNvSpPr/>
          <p:nvPr/>
        </p:nvSpPr>
        <p:spPr bwMode="auto">
          <a:xfrm>
            <a:off x="7524328" y="2617260"/>
            <a:ext cx="576064" cy="504056"/>
          </a:xfrm>
          <a:prstGeom prst="triangl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接箭头连接符 12"/>
          <p:cNvCxnSpPr/>
          <p:nvPr/>
        </p:nvCxnSpPr>
        <p:spPr bwMode="auto">
          <a:xfrm>
            <a:off x="4379643" y="2956154"/>
            <a:ext cx="0" cy="2520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4" name="文本框 13"/>
          <p:cNvSpPr txBox="1"/>
          <p:nvPr/>
        </p:nvSpPr>
        <p:spPr>
          <a:xfrm>
            <a:off x="4019603" y="310637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20072" y="222787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74966" y="3447537"/>
            <a:ext cx="449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444208" y="1634956"/>
            <a:ext cx="449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48421" y="2450466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596336" y="314712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74806" y="3489270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432450" y="3858602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396808" y="1667348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38673" y="1113773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</a:t>
            </a:r>
            <a:endParaRPr lang="zh-CN" altLang="en-US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622578" y="1992514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</a:t>
            </a:r>
            <a:endParaRPr lang="zh-CN" altLang="en-US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850250" y="2506155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</a:t>
            </a:r>
            <a:endParaRPr lang="zh-CN" altLang="en-US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687648" y="3723343"/>
            <a:ext cx="2492990" cy="520769"/>
            <a:chOff x="4172003" y="3995197"/>
            <a:chExt cx="2492990" cy="520769"/>
          </a:xfrm>
        </p:grpSpPr>
        <p:sp>
          <p:nvSpPr>
            <p:cNvPr id="28" name="文本框 27"/>
            <p:cNvSpPr txBox="1"/>
            <p:nvPr/>
          </p:nvSpPr>
          <p:spPr>
            <a:xfrm>
              <a:off x="4172003" y="4146634"/>
              <a:ext cx="2492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2H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2======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2H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O+O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↑ </a:t>
              </a:r>
              <a:endPara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797525" y="3995197"/>
              <a:ext cx="7825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MnO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763318" y="4114372"/>
            <a:ext cx="3960810" cy="510429"/>
            <a:chOff x="4306542" y="4149553"/>
            <a:chExt cx="3960810" cy="510429"/>
          </a:xfrm>
        </p:grpSpPr>
        <p:sp>
          <p:nvSpPr>
            <p:cNvPr id="15" name="矩形 14"/>
            <p:cNvSpPr/>
            <p:nvPr/>
          </p:nvSpPr>
          <p:spPr>
            <a:xfrm>
              <a:off x="4306542" y="4290650"/>
              <a:ext cx="39608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4CO + Fe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  =======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3Fe + 4CO</a:t>
              </a:r>
              <a:r>
                <a:rPr lang="en-US" altLang="zh-CN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743568" y="4149553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高温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830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/>
      <p:bldP spid="17" grpId="0"/>
      <p:bldP spid="4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5231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21——</a:t>
            </a: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框图型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3528" y="1707654"/>
            <a:ext cx="3239344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根据下列化合物与单质相互转化的关系，回答：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  <a:p>
            <a:pPr lvl="0" indent="266700" rtl="0"/>
            <a:r>
              <a:rPr lang="en-US" altLang="zh-CN" b="0" dirty="0">
                <a:latin typeface="+mn-ea"/>
                <a:ea typeface="+mn-ea"/>
                <a:cs typeface="Calibri" panose="020F0502020204030204" pitchFamily="34" charset="0"/>
              </a:rPr>
              <a:t>(1)</a:t>
            </a:r>
            <a:r>
              <a:rPr lang="zh-CN" altLang="en-US" b="0" dirty="0">
                <a:latin typeface="+mn-ea"/>
                <a:ea typeface="+mn-ea"/>
                <a:cs typeface="宋体" panose="02010600030101010101" pitchFamily="2" charset="-122"/>
              </a:rPr>
              <a:t>若乙的溶液为浅绿色，</a:t>
            </a:r>
            <a:r>
              <a:rPr lang="en-US" altLang="zh-CN" b="0" dirty="0">
                <a:latin typeface="+mn-ea"/>
                <a:ea typeface="+mn-ea"/>
                <a:cs typeface="Calibri" panose="020F0502020204030204" pitchFamily="34" charset="0"/>
              </a:rPr>
              <a:t>Y</a:t>
            </a:r>
            <a:r>
              <a:rPr lang="zh-CN" altLang="en-US" b="0" dirty="0">
                <a:latin typeface="+mn-ea"/>
                <a:ea typeface="+mn-ea"/>
                <a:cs typeface="宋体" panose="02010600030101010101" pitchFamily="2" charset="-122"/>
              </a:rPr>
              <a:t>是红色固体，则</a:t>
            </a:r>
            <a:r>
              <a:rPr lang="en-US" altLang="zh-CN" b="0" dirty="0">
                <a:latin typeface="+mn-ea"/>
                <a:ea typeface="+mn-ea"/>
                <a:cs typeface="Calibri" panose="020F0502020204030204" pitchFamily="34" charset="0"/>
              </a:rPr>
              <a:t>X</a:t>
            </a:r>
            <a:r>
              <a:rPr lang="zh-CN" altLang="en-US" b="0" dirty="0">
                <a:latin typeface="+mn-ea"/>
                <a:ea typeface="+mn-ea"/>
                <a:cs typeface="宋体" panose="02010600030101010101" pitchFamily="2" charset="-122"/>
              </a:rPr>
              <a:t>是</a:t>
            </a:r>
            <a:r>
              <a:rPr lang="zh-CN" altLang="en-US" b="0" u="sng" dirty="0">
                <a:latin typeface="+mn-ea"/>
                <a:ea typeface="+mn-ea"/>
                <a:cs typeface="Calibri" panose="020F0502020204030204" pitchFamily="34" charset="0"/>
              </a:rPr>
              <a:t>       </a:t>
            </a:r>
            <a:r>
              <a:rPr lang="zh-CN" altLang="en-US" b="0" dirty="0">
                <a:latin typeface="+mn-ea"/>
                <a:ea typeface="+mn-ea"/>
                <a:cs typeface="宋体" panose="02010600030101010101" pitchFamily="2" charset="-122"/>
              </a:rPr>
              <a:t>。</a:t>
            </a:r>
            <a:endParaRPr lang="zh-CN" altLang="en-US" b="0" dirty="0">
              <a:latin typeface="+mn-ea"/>
              <a:ea typeface="+mn-ea"/>
            </a:endParaRPr>
          </a:p>
          <a:p>
            <a:pPr lvl="0" indent="266700" rtl="0"/>
            <a:r>
              <a:rPr lang="en-US" altLang="zh-CN" b="0" dirty="0">
                <a:latin typeface="+mn-ea"/>
                <a:ea typeface="+mn-ea"/>
                <a:cs typeface="Calibri" panose="020F0502020204030204" pitchFamily="34" charset="0"/>
              </a:rPr>
              <a:t>(2)</a:t>
            </a:r>
            <a:r>
              <a:rPr lang="zh-CN" altLang="en-US" b="0" dirty="0">
                <a:latin typeface="+mn-ea"/>
                <a:ea typeface="+mn-ea"/>
                <a:cs typeface="宋体" panose="02010600030101010101" pitchFamily="2" charset="-122"/>
              </a:rPr>
              <a:t>若在常温下乙是气体，则</a:t>
            </a:r>
            <a:r>
              <a:rPr lang="en-US" altLang="zh-CN" b="0" dirty="0">
                <a:latin typeface="+mn-ea"/>
                <a:ea typeface="+mn-ea"/>
                <a:cs typeface="Calibri" panose="020F0502020204030204" pitchFamily="34" charset="0"/>
              </a:rPr>
              <a:t>X</a:t>
            </a:r>
            <a:r>
              <a:rPr lang="zh-CN" altLang="en-US" b="0" dirty="0">
                <a:latin typeface="+mn-ea"/>
                <a:ea typeface="+mn-ea"/>
                <a:cs typeface="宋体" panose="02010600030101010101" pitchFamily="2" charset="-122"/>
              </a:rPr>
              <a:t>是</a:t>
            </a:r>
            <a:r>
              <a:rPr lang="en-US" altLang="zh-CN" b="0" u="sng" dirty="0">
                <a:latin typeface="+mn-ea"/>
                <a:ea typeface="+mn-ea"/>
                <a:cs typeface="Calibri" panose="020F0502020204030204" pitchFamily="34" charset="0"/>
              </a:rPr>
              <a:t>         </a:t>
            </a:r>
            <a:r>
              <a:rPr lang="zh-CN" altLang="en-US" b="0" dirty="0">
                <a:latin typeface="+mn-ea"/>
                <a:ea typeface="+mn-ea"/>
                <a:cs typeface="宋体" panose="02010600030101010101" pitchFamily="2" charset="-122"/>
              </a:rPr>
              <a:t>。</a:t>
            </a:r>
            <a:endParaRPr lang="zh-CN" altLang="en-US" b="0" dirty="0">
              <a:latin typeface="+mn-ea"/>
              <a:ea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pic>
        <p:nvPicPr>
          <p:cNvPr id="7169" name="Picture 1" descr="http://www.pep.com.cn/czhx/xshzx/kshmtx/zhtfx/201009/W020100920493954959468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851670"/>
            <a:ext cx="4834584" cy="15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4432823" y="3507854"/>
            <a:ext cx="3960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CuSO</a:t>
            </a:r>
            <a:r>
              <a:rPr lang="en-US" altLang="zh-CN" baseline="-25000" dirty="0">
                <a:solidFill>
                  <a:srgbClr val="FF0000"/>
                </a:solidFill>
              </a:rPr>
              <a:t>4</a:t>
            </a:r>
            <a:r>
              <a:rPr lang="en-US" altLang="zh-CN" dirty="0">
                <a:solidFill>
                  <a:srgbClr val="FF0000"/>
                </a:solidFill>
              </a:rPr>
              <a:t>  + Fe </a:t>
            </a:r>
            <a:r>
              <a:rPr lang="en-US" altLang="zh-CN" baseline="-25000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=== </a:t>
            </a:r>
            <a:r>
              <a:rPr lang="en-US" altLang="zh-CN" baseline="-25000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FeSO</a:t>
            </a:r>
            <a:r>
              <a:rPr lang="en-US" altLang="zh-CN" baseline="-25000" dirty="0">
                <a:solidFill>
                  <a:srgbClr val="FF0000"/>
                </a:solidFill>
              </a:rPr>
              <a:t>4</a:t>
            </a:r>
            <a:r>
              <a:rPr lang="en-US" altLang="zh-CN" dirty="0">
                <a:solidFill>
                  <a:srgbClr val="FF0000"/>
                </a:solidFill>
              </a:rPr>
              <a:t> + Cu 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32823" y="1008549"/>
            <a:ext cx="1152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+mn-ea"/>
                <a:ea typeface="+mn-ea"/>
              </a:rPr>
              <a:t>置换反应</a:t>
            </a:r>
            <a:endParaRPr lang="zh-CN" altLang="en-US" baseline="-25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68144" y="771550"/>
            <a:ext cx="20472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0" dirty="0">
                <a:solidFill>
                  <a:srgbClr val="FF0000"/>
                </a:solidFill>
                <a:latin typeface="+mn-ea"/>
                <a:ea typeface="+mn-ea"/>
              </a:rPr>
              <a:t>金属与酸</a:t>
            </a:r>
            <a:endParaRPr lang="en-US" altLang="zh-CN" b="0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CN" altLang="en-US" b="0" dirty="0">
                <a:solidFill>
                  <a:srgbClr val="FF0000"/>
                </a:solidFill>
                <a:latin typeface="+mn-ea"/>
                <a:ea typeface="+mn-ea"/>
              </a:rPr>
              <a:t>金属与盐溶液</a:t>
            </a:r>
            <a:endParaRPr lang="en-US" altLang="zh-CN" b="0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CN" altLang="en-US" b="0" dirty="0">
                <a:solidFill>
                  <a:srgbClr val="FF0000"/>
                </a:solidFill>
                <a:latin typeface="+mn-ea"/>
                <a:ea typeface="+mn-ea"/>
              </a:rPr>
              <a:t>热还原（</a:t>
            </a:r>
            <a:r>
              <a:rPr lang="en-US" altLang="zh-CN" b="0" dirty="0">
                <a:solidFill>
                  <a:srgbClr val="FF0000"/>
                </a:solidFill>
                <a:latin typeface="+mn-ea"/>
                <a:ea typeface="+mn-ea"/>
              </a:rPr>
              <a:t>H</a:t>
            </a:r>
            <a:r>
              <a:rPr lang="en-US" altLang="zh-CN" b="0" baseline="-25000" dirty="0">
                <a:solidFill>
                  <a:srgbClr val="FF0000"/>
                </a:solidFill>
                <a:latin typeface="+mn-ea"/>
                <a:ea typeface="+mn-ea"/>
              </a:rPr>
              <a:t>2</a:t>
            </a:r>
            <a:r>
              <a:rPr lang="zh-CN" altLang="en-US" b="0" dirty="0">
                <a:solidFill>
                  <a:srgbClr val="FF0000"/>
                </a:solidFill>
                <a:latin typeface="+mn-ea"/>
                <a:ea typeface="+mn-ea"/>
              </a:rPr>
              <a:t>、</a:t>
            </a:r>
            <a:r>
              <a:rPr lang="en-US" altLang="zh-CN" b="0" dirty="0">
                <a:solidFill>
                  <a:srgbClr val="FF0000"/>
                </a:solidFill>
                <a:latin typeface="+mn-ea"/>
                <a:ea typeface="+mn-ea"/>
              </a:rPr>
              <a:t>C</a:t>
            </a:r>
            <a:r>
              <a:rPr lang="zh-CN" altLang="en-US" b="0" dirty="0">
                <a:solidFill>
                  <a:srgbClr val="FF0000"/>
                </a:solidFill>
                <a:latin typeface="+mn-ea"/>
                <a:ea typeface="+mn-ea"/>
              </a:rPr>
              <a:t>）</a:t>
            </a:r>
          </a:p>
        </p:txBody>
      </p:sp>
      <p:sp>
        <p:nvSpPr>
          <p:cNvPr id="11" name="左大括号 10"/>
          <p:cNvSpPr/>
          <p:nvPr/>
        </p:nvSpPr>
        <p:spPr bwMode="auto">
          <a:xfrm>
            <a:off x="5541653" y="835617"/>
            <a:ext cx="220933" cy="715195"/>
          </a:xfrm>
          <a:prstGeom prst="leftBrace">
            <a:avLst/>
          </a:prstGeom>
          <a:noFill/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432823" y="4019148"/>
            <a:ext cx="3960810" cy="501835"/>
            <a:chOff x="4306542" y="4149553"/>
            <a:chExt cx="3960810" cy="501835"/>
          </a:xfrm>
        </p:grpSpPr>
        <p:sp>
          <p:nvSpPr>
            <p:cNvPr id="15" name="矩形 14"/>
            <p:cNvSpPr/>
            <p:nvPr/>
          </p:nvSpPr>
          <p:spPr>
            <a:xfrm>
              <a:off x="4306542" y="4282056"/>
              <a:ext cx="39608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C + 2CuO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 ======= </a:t>
              </a:r>
              <a:r>
                <a:rPr lang="en-US" altLang="zh-CN" dirty="0">
                  <a:solidFill>
                    <a:srgbClr val="FF0000"/>
                  </a:solidFill>
                </a:rPr>
                <a:t>2Cu + CO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  <a:latin typeface="宋体" panose="02010600030101010101" pitchFamily="2" charset="-122"/>
                </a:rPr>
                <a:t>↑</a:t>
              </a:r>
              <a:r>
                <a:rPr lang="en-US" altLang="zh-CN" dirty="0">
                  <a:solidFill>
                    <a:srgbClr val="FF0000"/>
                  </a:solidFill>
                </a:rPr>
                <a:t> </a:t>
              </a:r>
              <a:endParaRPr lang="zh-CN" altLang="en-US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453831" y="4149553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</a:rPr>
                <a:t>高温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950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042" y="1525372"/>
            <a:ext cx="5414446" cy="131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51520" y="769866"/>
            <a:ext cx="3240360" cy="42473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D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E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F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G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是初中化学常见的物质，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是赤铁矿的主要成分，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D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组成元素相同，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E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是最轻的气体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根锯图中相互转化关系回答下列问题（部分反应物、生成物、反应条件已略去）。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zh-CN" b="0" dirty="0">
                <a:latin typeface="+mn-ea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b="0" dirty="0">
                <a:latin typeface="+mn-ea"/>
                <a:ea typeface="+mn-ea"/>
                <a:cs typeface="Times New Roman" panose="02020603050405020304" pitchFamily="18" charset="0"/>
              </a:rPr>
              <a:t>）写出</a:t>
            </a:r>
            <a:r>
              <a:rPr lang="en-US" altLang="zh-CN" b="0" dirty="0">
                <a:latin typeface="+mn-ea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en-US" b="0" dirty="0"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+mn-ea"/>
                <a:ea typeface="+mn-ea"/>
                <a:cs typeface="Times New Roman" panose="02020603050405020304" pitchFamily="18" charset="0"/>
              </a:rPr>
              <a:t>G</a:t>
            </a:r>
            <a:r>
              <a:rPr lang="zh-CN" altLang="en-US" b="0" dirty="0">
                <a:latin typeface="+mn-ea"/>
                <a:ea typeface="+mn-ea"/>
                <a:cs typeface="Times New Roman" panose="02020603050405020304" pitchFamily="18" charset="0"/>
              </a:rPr>
              <a:t>的化学式：</a:t>
            </a:r>
            <a:r>
              <a:rPr lang="en-US" altLang="zh-CN" b="0" dirty="0">
                <a:latin typeface="+mn-ea"/>
                <a:ea typeface="+mn-ea"/>
                <a:cs typeface="Times New Roman" panose="02020603050405020304" pitchFamily="18" charset="0"/>
              </a:rPr>
              <a:t>C_______, G________</a:t>
            </a:r>
            <a:r>
              <a:rPr lang="zh-CN" altLang="en-US" b="0" dirty="0">
                <a:latin typeface="+mn-ea"/>
                <a:ea typeface="+mn-ea"/>
                <a:cs typeface="Times New Roman" panose="02020603050405020304" pitchFamily="18" charset="0"/>
              </a:rPr>
              <a:t>。 </a:t>
            </a:r>
          </a:p>
          <a:p>
            <a:pPr lvl="0" rtl="0"/>
            <a:r>
              <a:rPr lang="zh-CN" altLang="en-US" b="0" dirty="0">
                <a:latin typeface="+mn-ea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b="0" dirty="0"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b="0" dirty="0">
                <a:latin typeface="+mn-ea"/>
                <a:ea typeface="+mn-ea"/>
                <a:cs typeface="Times New Roman" panose="02020603050405020304" pitchFamily="18" charset="0"/>
              </a:rPr>
              <a:t>）写出有关反应的化学方程式：</a:t>
            </a:r>
          </a:p>
          <a:p>
            <a:pPr lvl="0" rtl="0"/>
            <a:r>
              <a:rPr lang="zh-CN" altLang="en-US" b="0" dirty="0">
                <a:latin typeface="+mn-ea"/>
                <a:ea typeface="+mn-ea"/>
                <a:cs typeface="Times New Roman" panose="02020603050405020304" pitchFamily="18" charset="0"/>
              </a:rPr>
              <a:t>①</a:t>
            </a:r>
            <a:r>
              <a:rPr lang="en-US" altLang="zh-CN" b="0" dirty="0">
                <a:latin typeface="+mn-ea"/>
                <a:ea typeface="+mn-ea"/>
                <a:cs typeface="Times New Roman" panose="02020603050405020304" pitchFamily="18" charset="0"/>
              </a:rPr>
              <a:t>_____________</a:t>
            </a:r>
            <a:r>
              <a:rPr lang="zh-CN" altLang="en-US" b="0" dirty="0">
                <a:latin typeface="+mn-ea"/>
                <a:ea typeface="+mn-ea"/>
                <a:cs typeface="Times New Roman" panose="02020603050405020304" pitchFamily="18" charset="0"/>
              </a:rPr>
              <a:t>；</a:t>
            </a:r>
            <a:endParaRPr lang="en-US" altLang="zh-CN" b="0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lvl="0" rtl="0"/>
            <a:r>
              <a:rPr lang="zh-CN" altLang="en-US" b="0" dirty="0">
                <a:latin typeface="+mn-ea"/>
                <a:ea typeface="+mn-ea"/>
                <a:cs typeface="Times New Roman" panose="02020603050405020304" pitchFamily="18" charset="0"/>
              </a:rPr>
              <a:t>②</a:t>
            </a:r>
            <a:r>
              <a:rPr lang="en-US" altLang="zh-CN" b="0" dirty="0">
                <a:latin typeface="+mn-ea"/>
                <a:ea typeface="+mn-ea"/>
                <a:cs typeface="Times New Roman" panose="02020603050405020304" pitchFamily="18" charset="0"/>
              </a:rPr>
              <a:t>_______________</a:t>
            </a:r>
            <a:r>
              <a:rPr lang="zh-CN" altLang="en-US" b="0" dirty="0"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-5231"/>
            <a:ext cx="9143860" cy="539991"/>
          </a:xfrm>
          <a:prstGeom prst="rect">
            <a:avLst/>
          </a:prstGeom>
          <a:solidFill>
            <a:srgbClr val="5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965" indent="-342885" algn="just">
              <a:buFont typeface="Wingdings" panose="05000000000000000000" pitchFamily="2" charset="2"/>
              <a:buChar char="Ø"/>
            </a:pPr>
            <a:r>
              <a:rPr lang="zh-CN" altLang="en-US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22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2222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91880" y="1635646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87123" y="2571750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CO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949328" y="2707556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39096" y="1291846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55671" y="1291846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endParaRPr lang="zh-CN" altLang="en-US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30537" y="124298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O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99570" y="1619886"/>
            <a:ext cx="867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CO</a:t>
            </a:r>
            <a:r>
              <a:rPr lang="en-US" altLang="zh-CN" baseline="-25000" dirty="0">
                <a:solidFill>
                  <a:srgbClr val="FF0000"/>
                </a:solidFill>
              </a:rPr>
              <a:t>3</a:t>
            </a:r>
            <a:endParaRPr lang="zh-CN" altLang="en-US" baseline="-25000" dirty="0">
              <a:solidFill>
                <a:srgbClr val="FF0000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872753" y="3256936"/>
            <a:ext cx="3960810" cy="501835"/>
            <a:chOff x="4306542" y="4149553"/>
            <a:chExt cx="3960810" cy="501835"/>
          </a:xfrm>
        </p:grpSpPr>
        <p:sp>
          <p:nvSpPr>
            <p:cNvPr id="19" name="矩形 18"/>
            <p:cNvSpPr/>
            <p:nvPr/>
          </p:nvSpPr>
          <p:spPr>
            <a:xfrm>
              <a:off x="4306542" y="4282056"/>
              <a:ext cx="39608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3CO + Fe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</a:rPr>
                <a:t>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3 ======= </a:t>
              </a:r>
              <a:r>
                <a:rPr lang="en-US" altLang="zh-CN" dirty="0">
                  <a:solidFill>
                    <a:srgbClr val="FF0000"/>
                  </a:solidFill>
                </a:rPr>
                <a:t>2Fe + 3CO</a:t>
              </a:r>
              <a:r>
                <a:rPr lang="en-US" altLang="zh-CN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zh-CN" dirty="0">
                  <a:solidFill>
                    <a:srgbClr val="FF0000"/>
                  </a:solidFill>
                </a:rPr>
                <a:t> </a:t>
              </a:r>
              <a:endParaRPr lang="zh-CN" altLang="en-US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743568" y="4149553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</a:rPr>
                <a:t>高温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3923928" y="4033976"/>
            <a:ext cx="218200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2H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+  O</a:t>
            </a:r>
            <a:r>
              <a:rPr lang="en-US" altLang="zh-CN" baseline="-25000" dirty="0">
                <a:solidFill>
                  <a:srgbClr val="FF0000"/>
                </a:solidFill>
              </a:rPr>
              <a:t>2 ====</a:t>
            </a:r>
            <a:r>
              <a:rPr lang="en-US" altLang="zh-CN" dirty="0">
                <a:solidFill>
                  <a:srgbClr val="FF0000"/>
                </a:solidFill>
              </a:rPr>
              <a:t>  2H</a:t>
            </a:r>
            <a:r>
              <a:rPr lang="en-US" altLang="zh-CN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O</a:t>
            </a:r>
            <a:endParaRPr lang="zh-CN" altLang="en-US" baseline="-25000" dirty="0">
              <a:solidFill>
                <a:srgbClr val="FF0000"/>
              </a:solidFill>
            </a:endParaRPr>
          </a:p>
          <a:p>
            <a:endParaRPr lang="zh-CN" altLang="en-US" baseline="-25000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854222" y="3849310"/>
            <a:ext cx="64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点燃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077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1" grpId="0"/>
      <p:bldP spid="2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1"/>
          <p:cNvSpPr txBox="1"/>
          <p:nvPr/>
        </p:nvSpPr>
        <p:spPr>
          <a:xfrm>
            <a:off x="3275856" y="4173081"/>
            <a:ext cx="396044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5C0000"/>
                </a:solidFill>
                <a:latin typeface="+mn-ea"/>
              </a:rPr>
              <a:t>天津市新华中学  吕文慧</a:t>
            </a:r>
          </a:p>
        </p:txBody>
      </p:sp>
      <p:sp>
        <p:nvSpPr>
          <p:cNvPr id="9219" name="矩形 4"/>
          <p:cNvSpPr/>
          <p:nvPr/>
        </p:nvSpPr>
        <p:spPr>
          <a:xfrm>
            <a:off x="0" y="1851670"/>
            <a:ext cx="9144000" cy="1348730"/>
          </a:xfrm>
          <a:prstGeom prst="rect">
            <a:avLst/>
          </a:prstGeom>
          <a:solidFill>
            <a:srgbClr val="5C0000"/>
          </a:solidFill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0">
                <a:solidFill>
                  <a:schemeClr val="tx1"/>
                </a:solidFill>
                <a:latin typeface="+mn-lt"/>
                <a:ea typeface="+mn-ea"/>
                <a:sym typeface="Calibri" pitchFamily="34" charset="0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3600" b="1" dirty="0">
                <a:solidFill>
                  <a:srgbClr val="F8F8F8"/>
                </a:solidFill>
                <a:latin typeface="+mn-ea"/>
              </a:rPr>
              <a:t>谢谢大家！</a:t>
            </a:r>
            <a:endParaRPr lang="en-US" altLang="zh-CN" sz="3600" b="1" dirty="0">
              <a:solidFill>
                <a:srgbClr val="F8F8F8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79850" y="200134"/>
            <a:ext cx="357020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 w="0">
                  <a:solidFill>
                    <a:srgbClr val="5C0000"/>
                  </a:solidFill>
                </a:ln>
                <a:solidFill>
                  <a:srgbClr val="5C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天津市新华中学初中级部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6" y="0"/>
            <a:ext cx="792088" cy="73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2300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1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主题​​">
      <a:majorFont>
        <a:latin typeface="Calibri"/>
        <a:ea typeface="方正综艺简体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8618</TotalTime>
  <Words>5956</Words>
  <Application>Microsoft Macintosh PowerPoint</Application>
  <PresentationFormat>全屏显示(16:9)</PresentationFormat>
  <Paragraphs>876</Paragraphs>
  <Slides>52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67" baseType="lpstr">
      <vt:lpstr>方正准圆简体</vt:lpstr>
      <vt:lpstr>方正综艺简体</vt:lpstr>
      <vt:lpstr>黑体</vt:lpstr>
      <vt:lpstr>华文楷体</vt:lpstr>
      <vt:lpstr>宋体</vt:lpstr>
      <vt:lpstr>微软雅黑</vt:lpstr>
      <vt:lpstr>Gulim</vt:lpstr>
      <vt:lpstr>Heiti SC Medium</vt:lpstr>
      <vt:lpstr>Arial</vt:lpstr>
      <vt:lpstr>Calibri</vt:lpstr>
      <vt:lpstr>Franklin Gothic Medium</vt:lpstr>
      <vt:lpstr>Tahoma</vt:lpstr>
      <vt:lpstr>Times New Roman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湖北省城镇化进程中 城乡居民生活方式的差异性研究</dc:title>
  <dc:creator>Administrator</dc:creator>
  <cp:lastModifiedBy>Microsoft Office User</cp:lastModifiedBy>
  <cp:revision>430</cp:revision>
  <dcterms:created xsi:type="dcterms:W3CDTF">2013-05-28T10:57:59Z</dcterms:created>
  <dcterms:modified xsi:type="dcterms:W3CDTF">2020-03-06T03:25:00Z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